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63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80" r:id="rId21"/>
    <p:sldId id="281" r:id="rId22"/>
    <p:sldId id="279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5" r:id="rId31"/>
    <p:sldId id="290" r:id="rId32"/>
    <p:sldId id="294" r:id="rId33"/>
    <p:sldId id="296" r:id="rId34"/>
    <p:sldId id="297" r:id="rId35"/>
    <p:sldId id="298" r:id="rId36"/>
    <p:sldId id="299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94660"/>
  </p:normalViewPr>
  <p:slideViewPr>
    <p:cSldViewPr snapToObjects="1">
      <p:cViewPr varScale="1">
        <p:scale>
          <a:sx n="75" d="100"/>
          <a:sy n="75" d="100"/>
        </p:scale>
        <p:origin x="12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Munkaerő-piaci ismeretek, </a:t>
            </a:r>
            <a:r>
              <a:rPr lang="hu-HU" sz="2800" dirty="0" err="1" smtClean="0">
                <a:solidFill>
                  <a:schemeClr val="bg1"/>
                </a:solidFill>
              </a:rPr>
              <a:t>foglalkoztatáspol</a:t>
            </a:r>
            <a:r>
              <a:rPr lang="hu-HU" sz="2800" dirty="0" smtClean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2023-2024</a:t>
            </a:r>
            <a:r>
              <a:rPr lang="hu-HU" sz="2800" baseline="0" dirty="0" smtClean="0">
                <a:solidFill>
                  <a:schemeClr val="bg1"/>
                </a:solidFill>
              </a:rPr>
              <a:t> 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10/4/2023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appbencebce@gmail.co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 tIns="360000">
            <a:normAutofit/>
          </a:bodyPr>
          <a:lstStyle/>
          <a:p>
            <a:pPr>
              <a:spcBef>
                <a:spcPts val="4200"/>
              </a:spcBef>
            </a:pPr>
            <a:r>
              <a:rPr lang="hu-HU" dirty="0" err="1" smtClean="0"/>
              <a:t>Munkagazdaságtani</a:t>
            </a:r>
            <a:endParaRPr lang="hu-HU" dirty="0" smtClean="0"/>
          </a:p>
          <a:p>
            <a:r>
              <a:rPr lang="hu-HU" dirty="0" smtClean="0"/>
              <a:t>alapok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Munkaerő-kereslet</a:t>
            </a:r>
          </a:p>
        </p:txBody>
      </p:sp>
      <p:sp>
        <p:nvSpPr>
          <p:cNvPr id="7" name="Tartalom helye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Q – termék</a:t>
            </a:r>
          </a:p>
          <a:p>
            <a:r>
              <a:rPr lang="hu-HU" dirty="0" smtClean="0"/>
              <a:t>L – munka</a:t>
            </a:r>
          </a:p>
          <a:p>
            <a:r>
              <a:rPr lang="hu-HU" dirty="0" smtClean="0"/>
              <a:t>E – foglalkoztatási szint</a:t>
            </a:r>
          </a:p>
          <a:p>
            <a:r>
              <a:rPr lang="hu-HU" dirty="0" smtClean="0"/>
              <a:t>K – tőke</a:t>
            </a:r>
          </a:p>
          <a:p>
            <a:r>
              <a:rPr lang="hu-HU" dirty="0" smtClean="0"/>
              <a:t>MP – határtermék</a:t>
            </a:r>
          </a:p>
          <a:p>
            <a:r>
              <a:rPr lang="hu-HU" dirty="0" smtClean="0"/>
              <a:t>MRP – határtermék-bevétel</a:t>
            </a:r>
          </a:p>
          <a:p>
            <a:r>
              <a:rPr lang="hu-HU" dirty="0" smtClean="0"/>
              <a:t>MR – határbevétel</a:t>
            </a:r>
          </a:p>
          <a:p>
            <a:r>
              <a:rPr lang="hu-HU" dirty="0" smtClean="0"/>
              <a:t>ME – határköltség</a:t>
            </a:r>
          </a:p>
          <a:p>
            <a:r>
              <a:rPr lang="hu-HU" dirty="0" smtClean="0"/>
              <a:t>P – piaci termékár</a:t>
            </a:r>
          </a:p>
          <a:p>
            <a:r>
              <a:rPr lang="hu-HU" dirty="0" smtClean="0"/>
              <a:t>W – piaci munkabér (tényezőár)</a:t>
            </a:r>
          </a:p>
          <a:p>
            <a:r>
              <a:rPr lang="hu-HU" dirty="0" smtClean="0"/>
              <a:t>C – fajlagos tőkeköltség (tényezőár)</a:t>
            </a:r>
          </a:p>
          <a:p>
            <a:endParaRPr lang="hu-HU" dirty="0" smtClean="0"/>
          </a:p>
          <a:p>
            <a:endParaRPr lang="hu-HU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796136" y="620688"/>
          <a:ext cx="32178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2" name="Equation" r:id="rId3" imgW="965160" imgH="215640" progId="Equation.3">
                  <p:embed/>
                </p:oleObj>
              </mc:Choice>
              <mc:Fallback>
                <p:oleObj name="Equation" r:id="rId3" imgW="9651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620688"/>
                        <a:ext cx="3217862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897735" y="1609849"/>
          <a:ext cx="311626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3" name="Equation" r:id="rId5" imgW="1028520" imgH="215640" progId="Equation.3">
                  <p:embed/>
                </p:oleObj>
              </mc:Choice>
              <mc:Fallback>
                <p:oleObj name="Equation" r:id="rId5" imgW="10285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7735" y="1609849"/>
                        <a:ext cx="3116263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796136" y="2618606"/>
          <a:ext cx="32289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" name="Equation" r:id="rId7" imgW="1130040" imgH="215640" progId="Equation.3">
                  <p:embed/>
                </p:oleObj>
              </mc:Choice>
              <mc:Fallback>
                <p:oleObj name="Equation" r:id="rId7" imgW="11300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618606"/>
                        <a:ext cx="3228975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043785" y="3565451"/>
          <a:ext cx="2970213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" name="Equation" r:id="rId9" imgW="1015920" imgH="215640" progId="Equation.3">
                  <p:embed/>
                </p:oleObj>
              </mc:Choice>
              <mc:Fallback>
                <p:oleObj name="Equation" r:id="rId9" imgW="10159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3785" y="3565451"/>
                        <a:ext cx="2970213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273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Munkaerő-kereslet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Optimalizálás </a:t>
            </a:r>
            <a:r>
              <a:rPr lang="hu-HU" u="sng" dirty="0" smtClean="0"/>
              <a:t>rövid távon</a:t>
            </a:r>
            <a:r>
              <a:rPr lang="hu-HU" dirty="0" smtClean="0"/>
              <a:t>, maximális profit</a:t>
            </a:r>
          </a:p>
          <a:p>
            <a:r>
              <a:rPr lang="hu-HU" dirty="0" smtClean="0"/>
              <a:t>Modellfeltevéseink alapján a vállalat mérlegelése</a:t>
            </a:r>
          </a:p>
          <a:p>
            <a:pPr lvl="1"/>
            <a:r>
              <a:rPr lang="hu-HU" dirty="0" smtClean="0"/>
              <a:t>A plusz egység tényező többet hoz-e, mint amennyit elvisz?</a:t>
            </a:r>
          </a:p>
          <a:p>
            <a:pPr lvl="1"/>
            <a:r>
              <a:rPr lang="hu-HU" dirty="0" smtClean="0"/>
              <a:t>A függvények monotonak és simák, ezért az optimum feltétele: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r>
              <a:rPr lang="hu-HU" b="1" dirty="0" smtClean="0"/>
              <a:t>Egyedi</a:t>
            </a:r>
            <a:r>
              <a:rPr lang="hu-HU" dirty="0" smtClean="0"/>
              <a:t> keresleti függvény releváns szakasza</a:t>
            </a:r>
          </a:p>
          <a:p>
            <a:r>
              <a:rPr lang="hu-HU" dirty="0" smtClean="0"/>
              <a:t>A piaci </a:t>
            </a:r>
            <a:r>
              <a:rPr lang="hu-HU" b="1" dirty="0" err="1" smtClean="0"/>
              <a:t>aggregált</a:t>
            </a:r>
            <a:r>
              <a:rPr lang="hu-HU" dirty="0" smtClean="0"/>
              <a:t> keresleti függvény</a:t>
            </a:r>
            <a:endParaRPr lang="hu-HU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890130"/>
              </p:ext>
            </p:extLst>
          </p:nvPr>
        </p:nvGraphicFramePr>
        <p:xfrm>
          <a:off x="2915816" y="3176116"/>
          <a:ext cx="25923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9" name="Equation" r:id="rId3" imgW="888840" imgH="215640" progId="Equation.3">
                  <p:embed/>
                </p:oleObj>
              </mc:Choice>
              <mc:Fallback>
                <p:oleObj name="Equation" r:id="rId3" imgW="8888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176116"/>
                        <a:ext cx="2592388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763303"/>
              </p:ext>
            </p:extLst>
          </p:nvPr>
        </p:nvGraphicFramePr>
        <p:xfrm>
          <a:off x="2987254" y="3966691"/>
          <a:ext cx="230505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0" name="Equation" r:id="rId5" imgW="799920" imgH="215640" progId="Equation.3">
                  <p:embed/>
                </p:oleObj>
              </mc:Choice>
              <mc:Fallback>
                <p:oleObj name="Equation" r:id="rId5" imgW="7999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254" y="3966691"/>
                        <a:ext cx="2305050" cy="541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014298"/>
              </p:ext>
            </p:extLst>
          </p:nvPr>
        </p:nvGraphicFramePr>
        <p:xfrm>
          <a:off x="2987254" y="4758854"/>
          <a:ext cx="2232025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1" name="Equation" r:id="rId7" imgW="825480" imgH="215640" progId="Equation.3">
                  <p:embed/>
                </p:oleObj>
              </mc:Choice>
              <mc:Fallback>
                <p:oleObj name="Equation" r:id="rId7" imgW="8254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254" y="4758854"/>
                        <a:ext cx="2232025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005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Munkaerő-kereslet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Optimalizálás </a:t>
            </a:r>
            <a:r>
              <a:rPr lang="hu-HU" u="sng" dirty="0" smtClean="0"/>
              <a:t>hosszú távon</a:t>
            </a:r>
          </a:p>
          <a:p>
            <a:r>
              <a:rPr lang="hu-HU" dirty="0" smtClean="0"/>
              <a:t>Már a tőke szintjén is képes változtatni</a:t>
            </a:r>
          </a:p>
          <a:p>
            <a:endParaRPr lang="hu-HU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11188" y="2133600"/>
          <a:ext cx="24479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4" name="Equation" r:id="rId3" imgW="799920" imgH="215640" progId="Equation.3">
                  <p:embed/>
                </p:oleObj>
              </mc:Choice>
              <mc:Fallback>
                <p:oleObj name="Equation" r:id="rId3" imgW="7999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133600"/>
                        <a:ext cx="2447925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268913" y="2060575"/>
          <a:ext cx="26352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5" name="Equation" r:id="rId5" imgW="799920" imgH="215640" progId="Equation.3">
                  <p:embed/>
                </p:oleObj>
              </mc:Choice>
              <mc:Fallback>
                <p:oleObj name="Equation" r:id="rId5" imgW="7999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913" y="2060575"/>
                        <a:ext cx="263525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611188" y="3068638"/>
          <a:ext cx="2447925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6" name="Equation" r:id="rId7" imgW="799920" imgH="215640" progId="Equation.3">
                  <p:embed/>
                </p:oleObj>
              </mc:Choice>
              <mc:Fallback>
                <p:oleObj name="Equation" r:id="rId7" imgW="7999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068638"/>
                        <a:ext cx="2447925" cy="601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64163" y="2852738"/>
          <a:ext cx="25209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7" name="Equation" r:id="rId9" imgW="799920" imgH="215640" progId="Equation.3">
                  <p:embed/>
                </p:oleObj>
              </mc:Choice>
              <mc:Fallback>
                <p:oleObj name="Equation" r:id="rId9" imgW="7999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2852738"/>
                        <a:ext cx="252095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979613" y="4149725"/>
          <a:ext cx="475297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8" name="Equation" r:id="rId11" imgW="1218960" imgH="215640" progId="Equation.3">
                  <p:embed/>
                </p:oleObj>
              </mc:Choice>
              <mc:Fallback>
                <p:oleObj name="Equation" r:id="rId11" imgW="12189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4149725"/>
                        <a:ext cx="4752975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307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Munkaerő-kereslet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Ha több termelési tényező van, akkor azok árai hatnak a másikból alkalmazott mennyiségre is</a:t>
            </a:r>
          </a:p>
          <a:p>
            <a:r>
              <a:rPr lang="hu-HU" dirty="0" smtClean="0"/>
              <a:t>A kereslet tehát nem csak a sajátbértől függ, hanem számolni kell a </a:t>
            </a:r>
            <a:r>
              <a:rPr lang="hu-HU" b="1" dirty="0" smtClean="0"/>
              <a:t>kereszt-bérhatással</a:t>
            </a:r>
            <a:r>
              <a:rPr lang="hu-HU" dirty="0" smtClean="0"/>
              <a:t> is</a:t>
            </a:r>
          </a:p>
          <a:p>
            <a:r>
              <a:rPr lang="hu-HU" dirty="0" smtClean="0"/>
              <a:t>Két faktor (fizikai értelemben) lehet egymásnak kiegészítője és helyettesítője is a termelésben</a:t>
            </a:r>
          </a:p>
          <a:p>
            <a:r>
              <a:rPr lang="hu-HU" dirty="0" smtClean="0"/>
              <a:t>A kereszt-bérhatás fő megnyilvánulása</a:t>
            </a:r>
          </a:p>
          <a:p>
            <a:pPr lvl="1"/>
            <a:r>
              <a:rPr lang="hu-HU" b="1" dirty="0" smtClean="0"/>
              <a:t>Bruttó helyettesítő</a:t>
            </a:r>
          </a:p>
          <a:p>
            <a:pPr lvl="1"/>
            <a:r>
              <a:rPr lang="hu-HU" b="1" dirty="0" smtClean="0"/>
              <a:t>Bruttó kiegészítő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422376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Munkaerő-kereslet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Egymást helyettesítő termékekre:</a:t>
            </a:r>
          </a:p>
          <a:p>
            <a:pPr lvl="1"/>
            <a:r>
              <a:rPr lang="hu-HU" dirty="0" smtClean="0"/>
              <a:t>↑</a:t>
            </a:r>
            <a:r>
              <a:rPr lang="hu-HU" i="1" dirty="0" smtClean="0"/>
              <a:t> </a:t>
            </a:r>
            <a:r>
              <a:rPr lang="hu-HU" i="1" dirty="0" err="1" smtClean="0"/>
              <a:t>W</a:t>
            </a:r>
            <a:r>
              <a:rPr lang="hu-HU" i="1" baseline="-25000" dirty="0" err="1" smtClean="0"/>
              <a:t>k</a:t>
            </a:r>
            <a:r>
              <a:rPr lang="hu-HU" i="1" baseline="-25000" dirty="0" smtClean="0"/>
              <a:t> </a:t>
            </a:r>
            <a:r>
              <a:rPr lang="hu-HU" i="1" dirty="0" smtClean="0"/>
              <a:t>→</a:t>
            </a:r>
            <a:r>
              <a:rPr lang="hu-HU" dirty="0" smtClean="0"/>
              <a:t> ↓↑</a:t>
            </a:r>
            <a:r>
              <a:rPr lang="hu-HU" i="1" dirty="0" smtClean="0"/>
              <a:t> E</a:t>
            </a:r>
            <a:r>
              <a:rPr lang="hu-HU" i="1" baseline="-25000" dirty="0" smtClean="0"/>
              <a:t>j, </a:t>
            </a:r>
            <a:r>
              <a:rPr lang="hu-HU" dirty="0" smtClean="0"/>
              <a:t>(mind helyettesítési, mind mérethatás)</a:t>
            </a:r>
          </a:p>
          <a:p>
            <a:pPr lvl="1"/>
            <a:r>
              <a:rPr lang="hu-HU" dirty="0" smtClean="0"/>
              <a:t>Ha a helyettesítési hatás erősebb, akkor </a:t>
            </a:r>
            <a:r>
              <a:rPr lang="hu-HU" i="1" dirty="0" smtClean="0"/>
              <a:t>j</a:t>
            </a:r>
            <a:r>
              <a:rPr lang="hu-HU" dirty="0" smtClean="0"/>
              <a:t> és </a:t>
            </a:r>
            <a:r>
              <a:rPr lang="hu-HU" i="1" dirty="0" smtClean="0"/>
              <a:t>k</a:t>
            </a:r>
            <a:r>
              <a:rPr lang="hu-HU" dirty="0" smtClean="0"/>
              <a:t> bruttó helyettesítők ↑</a:t>
            </a:r>
            <a:r>
              <a:rPr lang="hu-HU" i="1" dirty="0" err="1" smtClean="0"/>
              <a:t>W</a:t>
            </a:r>
            <a:r>
              <a:rPr lang="hu-HU" i="1" baseline="-25000" dirty="0" err="1" smtClean="0"/>
              <a:t>k</a:t>
            </a:r>
            <a:r>
              <a:rPr lang="hu-HU" i="1" dirty="0" smtClean="0"/>
              <a:t> → </a:t>
            </a:r>
            <a:r>
              <a:rPr lang="hu-HU" dirty="0" smtClean="0"/>
              <a:t>↑ </a:t>
            </a:r>
            <a:r>
              <a:rPr lang="hu-HU" i="1" dirty="0" smtClean="0"/>
              <a:t>E</a:t>
            </a:r>
            <a:r>
              <a:rPr lang="hu-HU" i="1" baseline="-25000" dirty="0" smtClean="0"/>
              <a:t>j</a:t>
            </a:r>
            <a:endParaRPr lang="hu-HU" dirty="0" smtClean="0"/>
          </a:p>
          <a:p>
            <a:pPr lvl="1"/>
            <a:r>
              <a:rPr lang="hu-HU" dirty="0" smtClean="0"/>
              <a:t>Ha a mérethatás erősebb, akkor </a:t>
            </a:r>
            <a:r>
              <a:rPr lang="hu-HU" i="1" dirty="0" smtClean="0"/>
              <a:t>j</a:t>
            </a:r>
            <a:r>
              <a:rPr lang="hu-HU" dirty="0" smtClean="0"/>
              <a:t> és </a:t>
            </a:r>
            <a:r>
              <a:rPr lang="hu-HU" i="1" dirty="0" smtClean="0"/>
              <a:t>k</a:t>
            </a:r>
            <a:r>
              <a:rPr lang="hu-HU" dirty="0" smtClean="0"/>
              <a:t> bruttó kiegészítők ↑</a:t>
            </a:r>
            <a:r>
              <a:rPr lang="hu-HU" i="1" dirty="0" err="1" smtClean="0"/>
              <a:t>W</a:t>
            </a:r>
            <a:r>
              <a:rPr lang="hu-HU" i="1" baseline="-25000" dirty="0" err="1" smtClean="0"/>
              <a:t>k</a:t>
            </a:r>
            <a:r>
              <a:rPr lang="hu-HU" i="1" dirty="0" smtClean="0"/>
              <a:t> →</a:t>
            </a:r>
            <a:r>
              <a:rPr lang="hu-HU" dirty="0" smtClean="0"/>
              <a:t> ↓  </a:t>
            </a:r>
            <a:r>
              <a:rPr lang="hu-HU" i="1" dirty="0" smtClean="0"/>
              <a:t>E</a:t>
            </a:r>
            <a:r>
              <a:rPr lang="hu-HU" i="1" baseline="-25000" dirty="0" smtClean="0"/>
              <a:t>j</a:t>
            </a:r>
            <a:endParaRPr lang="en-GB" i="1" baseline="-25000" dirty="0" smtClean="0"/>
          </a:p>
          <a:p>
            <a:r>
              <a:rPr lang="hu-HU" dirty="0" smtClean="0"/>
              <a:t>Egymást kiegészítő termékekre:</a:t>
            </a:r>
          </a:p>
          <a:p>
            <a:pPr lvl="1"/>
            <a:r>
              <a:rPr lang="hu-HU" dirty="0" smtClean="0"/>
              <a:t>↑</a:t>
            </a:r>
            <a:r>
              <a:rPr lang="hu-HU" i="1" dirty="0" smtClean="0"/>
              <a:t> </a:t>
            </a:r>
            <a:r>
              <a:rPr lang="hu-HU" i="1" dirty="0" err="1" smtClean="0"/>
              <a:t>W</a:t>
            </a:r>
            <a:r>
              <a:rPr lang="hu-HU" i="1" baseline="-25000" dirty="0" err="1" smtClean="0"/>
              <a:t>k</a:t>
            </a:r>
            <a:r>
              <a:rPr lang="hu-HU" i="1" baseline="-25000" dirty="0" smtClean="0"/>
              <a:t> </a:t>
            </a:r>
            <a:r>
              <a:rPr lang="hu-HU" i="1" dirty="0" smtClean="0"/>
              <a:t>→</a:t>
            </a:r>
            <a:r>
              <a:rPr lang="hu-HU" dirty="0" smtClean="0"/>
              <a:t> ↓</a:t>
            </a:r>
            <a:r>
              <a:rPr lang="hu-HU" i="1" dirty="0" smtClean="0"/>
              <a:t> E</a:t>
            </a:r>
            <a:r>
              <a:rPr lang="hu-HU" i="1" baseline="-25000" dirty="0" smtClean="0"/>
              <a:t>j</a:t>
            </a:r>
          </a:p>
          <a:p>
            <a:pPr lvl="1"/>
            <a:r>
              <a:rPr lang="hu-HU" dirty="0" smtClean="0"/>
              <a:t>Csak mérethatás van jelen, tehát </a:t>
            </a:r>
            <a:r>
              <a:rPr lang="hu-HU" smtClean="0"/>
              <a:t>bruttó kiegészítők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5920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Munkaerő-kereslet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Termékpiaci monopolista</a:t>
            </a:r>
            <a:r>
              <a:rPr lang="hu-HU" dirty="0" smtClean="0"/>
              <a:t>, munkapiaci versenyző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Termékpiaci versenyző, </a:t>
            </a:r>
            <a:r>
              <a:rPr lang="hu-HU" b="1" dirty="0" smtClean="0"/>
              <a:t>munkapiaci </a:t>
            </a:r>
            <a:r>
              <a:rPr lang="hu-HU" b="1" dirty="0" err="1" smtClean="0"/>
              <a:t>monopszonista</a:t>
            </a:r>
            <a:endParaRPr lang="hu-HU" b="1" dirty="0" smtClean="0"/>
          </a:p>
          <a:p>
            <a:endParaRPr lang="hu-HU" dirty="0"/>
          </a:p>
          <a:p>
            <a:endParaRPr lang="hu-HU" dirty="0" smtClean="0"/>
          </a:p>
          <a:p>
            <a:r>
              <a:rPr lang="hu-HU" dirty="0" smtClean="0"/>
              <a:t>Mindkét esetben csökken a foglalkoztatottság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206309"/>
              </p:ext>
            </p:extLst>
          </p:nvPr>
        </p:nvGraphicFramePr>
        <p:xfrm>
          <a:off x="2079278" y="1341834"/>
          <a:ext cx="46529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3" name="Equation" r:id="rId3" imgW="2082600" imgH="215640" progId="Equation.3">
                  <p:embed/>
                </p:oleObj>
              </mc:Choice>
              <mc:Fallback>
                <p:oleObj name="Equation" r:id="rId3" imgW="20826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278" y="1341834"/>
                        <a:ext cx="46529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80959"/>
              </p:ext>
            </p:extLst>
          </p:nvPr>
        </p:nvGraphicFramePr>
        <p:xfrm>
          <a:off x="3361184" y="2061914"/>
          <a:ext cx="2089150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4" name="Equation" r:id="rId5" imgW="977760" imgH="393480" progId="Equation.3">
                  <p:embed/>
                </p:oleObj>
              </mc:Choice>
              <mc:Fallback>
                <p:oleObj name="Equation" r:id="rId5" imgW="977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1184" y="2061914"/>
                        <a:ext cx="2089150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669325"/>
              </p:ext>
            </p:extLst>
          </p:nvPr>
        </p:nvGraphicFramePr>
        <p:xfrm>
          <a:off x="3793778" y="2998018"/>
          <a:ext cx="1223963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5" name="Equation" r:id="rId7" imgW="495000" imgH="393480" progId="Equation.3">
                  <p:embed/>
                </p:oleObj>
              </mc:Choice>
              <mc:Fallback>
                <p:oleObj name="Equation" r:id="rId7" imgW="4950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778" y="2998018"/>
                        <a:ext cx="1223963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319546"/>
              </p:ext>
            </p:extLst>
          </p:nvPr>
        </p:nvGraphicFramePr>
        <p:xfrm>
          <a:off x="3203848" y="4691038"/>
          <a:ext cx="230505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6" name="Equation" r:id="rId9" imgW="965160" imgH="215640" progId="Equation.3">
                  <p:embed/>
                </p:oleObj>
              </mc:Choice>
              <mc:Fallback>
                <p:oleObj name="Equation" r:id="rId9" imgW="9651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691038"/>
                        <a:ext cx="2305050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851422"/>
              </p:ext>
            </p:extLst>
          </p:nvPr>
        </p:nvGraphicFramePr>
        <p:xfrm>
          <a:off x="3419748" y="5195664"/>
          <a:ext cx="17287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37" name="Equation" r:id="rId11" imgW="698400" imgH="215640" progId="Equation.3">
                  <p:embed/>
                </p:oleObj>
              </mc:Choice>
              <mc:Fallback>
                <p:oleObj name="Equation" r:id="rId11" imgW="6984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748" y="5195664"/>
                        <a:ext cx="1728787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708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Munkaerő-kereslet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Kereslet egyensúly közeli viselkedésének becslése</a:t>
            </a:r>
          </a:p>
          <a:p>
            <a:pPr lvl="1"/>
            <a:r>
              <a:rPr lang="hu-HU" b="1" dirty="0" smtClean="0"/>
              <a:t>Sajátbér-rugalmasság</a:t>
            </a:r>
          </a:p>
          <a:p>
            <a:pPr lvl="2"/>
            <a:r>
              <a:rPr lang="hu-HU" dirty="0" smtClean="0"/>
              <a:t>Mindig negatív</a:t>
            </a:r>
          </a:p>
          <a:p>
            <a:pPr lvl="1"/>
            <a:r>
              <a:rPr lang="hu-HU" b="1" dirty="0" smtClean="0"/>
              <a:t>Keresztbér-rugalmasság</a:t>
            </a:r>
          </a:p>
          <a:p>
            <a:pPr lvl="2"/>
            <a:r>
              <a:rPr lang="hu-HU" dirty="0" smtClean="0"/>
              <a:t>Bruttó helyettesítőkre: pozitív</a:t>
            </a:r>
          </a:p>
          <a:p>
            <a:pPr lvl="2"/>
            <a:r>
              <a:rPr lang="hu-HU" dirty="0" smtClean="0"/>
              <a:t>Bruttó kiegészítőkre: negatív</a:t>
            </a:r>
          </a:p>
          <a:p>
            <a:r>
              <a:rPr lang="hu-HU" dirty="0" err="1" smtClean="0"/>
              <a:t>Összkereset</a:t>
            </a:r>
            <a:r>
              <a:rPr lang="hu-HU" dirty="0" smtClean="0"/>
              <a:t> és rugalmasság összefüggése</a:t>
            </a:r>
            <a:endParaRPr lang="hu-HU" dirty="0"/>
          </a:p>
          <a:p>
            <a:pPr lvl="1"/>
            <a:r>
              <a:rPr lang="hu-HU" dirty="0" smtClean="0"/>
              <a:t>Ha munkaerő-kereslet sajátbér-rugalmassága &lt; -1</a:t>
            </a:r>
          </a:p>
          <a:p>
            <a:pPr lvl="2"/>
            <a:r>
              <a:rPr lang="hu-HU" dirty="0" smtClean="0"/>
              <a:t>Bérek növekedésével csökken összjövedelem</a:t>
            </a:r>
            <a:endParaRPr lang="hu-HU" dirty="0"/>
          </a:p>
          <a:p>
            <a:pPr lvl="1"/>
            <a:r>
              <a:rPr lang="hu-HU" dirty="0"/>
              <a:t>Ha munkaerő-kereslet sajátbér-rugalmassága </a:t>
            </a:r>
            <a:r>
              <a:rPr lang="hu-HU" dirty="0" smtClean="0"/>
              <a:t>&gt; </a:t>
            </a:r>
            <a:r>
              <a:rPr lang="hu-HU" dirty="0"/>
              <a:t>-1</a:t>
            </a:r>
          </a:p>
          <a:p>
            <a:pPr lvl="2"/>
            <a:r>
              <a:rPr lang="hu-HU" dirty="0" smtClean="0"/>
              <a:t>Bérek növekedésével nő összjövedelem</a:t>
            </a:r>
            <a:endParaRPr lang="hu-HU" dirty="0"/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973769"/>
              </p:ext>
            </p:extLst>
          </p:nvPr>
        </p:nvGraphicFramePr>
        <p:xfrm>
          <a:off x="6084714" y="2420888"/>
          <a:ext cx="187166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" name="Equation" r:id="rId3" imgW="876240" imgH="457200" progId="Equation.3">
                  <p:embed/>
                </p:oleObj>
              </mc:Choice>
              <mc:Fallback>
                <p:oleObj name="Equation" r:id="rId3" imgW="8762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714" y="2420888"/>
                        <a:ext cx="1871662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592478"/>
              </p:ext>
            </p:extLst>
          </p:nvPr>
        </p:nvGraphicFramePr>
        <p:xfrm>
          <a:off x="4715420" y="1248768"/>
          <a:ext cx="1728788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" name="Equation" r:id="rId5" imgW="787320" imgH="431640" progId="Equation.3">
                  <p:embed/>
                </p:oleObj>
              </mc:Choice>
              <mc:Fallback>
                <p:oleObj name="Equation" r:id="rId5" imgW="7873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420" y="1248768"/>
                        <a:ext cx="1728788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204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Munkaerő-kereslet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b="1" dirty="0" smtClean="0"/>
              <a:t>HM </a:t>
            </a:r>
            <a:r>
              <a:rPr lang="hu-HU" b="1" dirty="0" err="1" smtClean="0"/>
              <a:t>tr</a:t>
            </a:r>
            <a:r>
              <a:rPr lang="hu-HU" b="1" dirty="0" smtClean="0"/>
              <a:t>.</a:t>
            </a:r>
            <a:r>
              <a:rPr lang="hu-HU" dirty="0" smtClean="0"/>
              <a:t>: A kereslet sajátbér-rugalmassága </a:t>
            </a:r>
            <a:r>
              <a:rPr lang="hu-HU" u="sng" dirty="0" smtClean="0"/>
              <a:t>magas</a:t>
            </a:r>
            <a:r>
              <a:rPr lang="hu-HU" dirty="0" smtClean="0"/>
              <a:t>, ha</a:t>
            </a:r>
          </a:p>
          <a:p>
            <a:pPr lvl="1"/>
            <a:r>
              <a:rPr lang="hu-HU" dirty="0" smtClean="0"/>
              <a:t>Az előállított termék iránti kereslet árrugalmassága magas</a:t>
            </a:r>
          </a:p>
          <a:p>
            <a:pPr lvl="2"/>
            <a:r>
              <a:rPr lang="hu-HU" dirty="0" smtClean="0"/>
              <a:t>Vállalati szint vs. ágazati szint</a:t>
            </a:r>
          </a:p>
          <a:p>
            <a:pPr lvl="2"/>
            <a:r>
              <a:rPr lang="hu-HU" dirty="0" smtClean="0"/>
              <a:t>Hosszú és rövidtáv</a:t>
            </a:r>
          </a:p>
          <a:p>
            <a:pPr lvl="1"/>
            <a:r>
              <a:rPr lang="hu-HU" dirty="0" smtClean="0"/>
              <a:t>Az adott munkaerő-kategória könnyen helyettesíthető más termelési tényezőkkel</a:t>
            </a:r>
          </a:p>
          <a:p>
            <a:pPr lvl="2"/>
            <a:r>
              <a:rPr lang="hu-HU" dirty="0" smtClean="0"/>
              <a:t>Lobbizás</a:t>
            </a:r>
          </a:p>
          <a:p>
            <a:pPr lvl="1"/>
            <a:r>
              <a:rPr lang="hu-HU" dirty="0" smtClean="0"/>
              <a:t>A többi termelési tényező kínálata igen rugalmas</a:t>
            </a:r>
          </a:p>
          <a:p>
            <a:pPr lvl="2"/>
            <a:r>
              <a:rPr lang="hu-HU" dirty="0" smtClean="0"/>
              <a:t>Új helyettesítőkre átállás, gyártás</a:t>
            </a:r>
          </a:p>
          <a:p>
            <a:pPr lvl="2"/>
            <a:r>
              <a:rPr lang="hu-HU" dirty="0" smtClean="0"/>
              <a:t>Helyettesítő faktor </a:t>
            </a:r>
            <a:r>
              <a:rPr lang="hu-HU" dirty="0"/>
              <a:t>kínálata meredek -&gt; </a:t>
            </a:r>
            <a:r>
              <a:rPr lang="hu-HU" dirty="0" smtClean="0"/>
              <a:t>másik input árának felverése -&gt; csillapítás</a:t>
            </a:r>
          </a:p>
          <a:p>
            <a:pPr lvl="1"/>
            <a:r>
              <a:rPr lang="hu-HU" dirty="0"/>
              <a:t>M</a:t>
            </a:r>
            <a:r>
              <a:rPr lang="hu-HU" dirty="0" smtClean="0"/>
              <a:t>unka (faktor) költsége az összköltség jelentős hányada</a:t>
            </a:r>
          </a:p>
          <a:p>
            <a:pPr lvl="2"/>
            <a:r>
              <a:rPr lang="hu-HU" dirty="0" smtClean="0"/>
              <a:t>Csoport iránti kereslet rugalmassága &lt;?&gt; Termék keresleti </a:t>
            </a:r>
            <a:r>
              <a:rPr lang="hu-HU" dirty="0" err="1" smtClean="0"/>
              <a:t>rug</a:t>
            </a:r>
            <a:r>
              <a:rPr lang="hu-HU" dirty="0" smtClean="0"/>
              <a:t>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621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Munkaerő-kereslet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HM </a:t>
            </a:r>
            <a:r>
              <a:rPr lang="hu-HU" b="1" dirty="0" err="1" smtClean="0"/>
              <a:t>tr</a:t>
            </a:r>
            <a:r>
              <a:rPr lang="hu-HU" b="1" dirty="0" smtClean="0"/>
              <a:t>. </a:t>
            </a:r>
            <a:r>
              <a:rPr lang="hu-HU" dirty="0" smtClean="0"/>
              <a:t>alkalmazása kereszthatásokra</a:t>
            </a:r>
          </a:p>
          <a:p>
            <a:r>
              <a:rPr lang="hu-HU" dirty="0" smtClean="0"/>
              <a:t>Két munkacsoport: diák és szenior</a:t>
            </a:r>
            <a:br>
              <a:rPr lang="hu-HU" dirty="0" smtClean="0"/>
            </a:br>
            <a:r>
              <a:rPr lang="hu-HU" dirty="0" smtClean="0"/>
              <a:t>Diákok alkalmazási költsége csökken …</a:t>
            </a:r>
          </a:p>
          <a:p>
            <a:pPr lvl="1"/>
            <a:r>
              <a:rPr lang="hu-HU" dirty="0" smtClean="0"/>
              <a:t>Mérethatás</a:t>
            </a:r>
          </a:p>
          <a:p>
            <a:pPr lvl="2"/>
            <a:r>
              <a:rPr lang="hu-HU" dirty="0" smtClean="0"/>
              <a:t>Ahol sok diák volt -&gt; C nagyot csökken -&gt; P nagyot csökken </a:t>
            </a:r>
            <a:br>
              <a:rPr lang="hu-HU" dirty="0" smtClean="0"/>
            </a:br>
            <a:r>
              <a:rPr lang="hu-HU" dirty="0" smtClean="0"/>
              <a:t>-&gt; Q megnő -&gt; szeniorból is többet szeretnék alkalmazni</a:t>
            </a:r>
          </a:p>
          <a:p>
            <a:pPr lvl="2"/>
            <a:r>
              <a:rPr lang="hu-HU" dirty="0" smtClean="0"/>
              <a:t>Ha termékem keresleti rugalmasság magas -&gt; bércsökkenés</a:t>
            </a:r>
            <a:br>
              <a:rPr lang="hu-HU" dirty="0" smtClean="0"/>
            </a:br>
            <a:r>
              <a:rPr lang="hu-HU" dirty="0" smtClean="0"/>
              <a:t>-&gt; árcsökkenés -&gt; Q megnő -&gt; több szeniorra van szükség</a:t>
            </a:r>
          </a:p>
          <a:p>
            <a:pPr lvl="1"/>
            <a:r>
              <a:rPr lang="hu-HU" dirty="0" smtClean="0"/>
              <a:t>Helyettesítési hatás</a:t>
            </a:r>
          </a:p>
          <a:p>
            <a:pPr lvl="2"/>
            <a:r>
              <a:rPr lang="hu-HU" dirty="0" smtClean="0"/>
              <a:t>Ha diákkal nehezen helyettesíthető tapasztalt munka -&gt; csökken helyettesítési hatás</a:t>
            </a:r>
          </a:p>
          <a:p>
            <a:pPr lvl="2"/>
            <a:r>
              <a:rPr lang="hu-HU" dirty="0" smtClean="0"/>
              <a:t>Szenior kínálati görbe meredek -&gt; leépítik diákok miatt -&gt; szenior bér sokat csökken -&gt; helyettesítési hatást csökkent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1097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Munkaerő-kereslet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Technológiai haladás</a:t>
            </a:r>
            <a:r>
              <a:rPr lang="hu-HU" dirty="0" smtClean="0"/>
              <a:t> hatása a munkaerő-keresletre</a:t>
            </a:r>
          </a:p>
          <a:p>
            <a:pPr lvl="1"/>
            <a:r>
              <a:rPr lang="hu-HU" dirty="0" smtClean="0"/>
              <a:t>Újdonság csökkenti az erkölcsileg elavult termék keresletét, azt rugalmasabbá teszi</a:t>
            </a:r>
          </a:p>
          <a:p>
            <a:pPr lvl="2"/>
            <a:r>
              <a:rPr lang="hu-HU" dirty="0" smtClean="0"/>
              <a:t>Érintett vállalatok munkakeresleti rugalmassága megnő</a:t>
            </a:r>
          </a:p>
          <a:p>
            <a:pPr lvl="1"/>
            <a:r>
              <a:rPr lang="hu-HU" dirty="0" smtClean="0"/>
              <a:t>Érintett tőke alkalmazási költsége csökken</a:t>
            </a:r>
          </a:p>
          <a:p>
            <a:pPr lvl="2"/>
            <a:r>
              <a:rPr lang="hu-HU" dirty="0" smtClean="0"/>
              <a:t>Helyettesítési és mérethatás egyaránt jelen van</a:t>
            </a:r>
          </a:p>
          <a:p>
            <a:pPr lvl="2"/>
            <a:r>
              <a:rPr lang="hu-HU" dirty="0" smtClean="0"/>
              <a:t>Szakképzett munkások esetén inkább bruttó kiegészítés</a:t>
            </a:r>
          </a:p>
          <a:p>
            <a:pPr lvl="1"/>
            <a:r>
              <a:rPr lang="hu-HU" dirty="0" smtClean="0"/>
              <a:t>Teljesen új ágazatok felépülése</a:t>
            </a:r>
          </a:p>
          <a:p>
            <a:pPr lvl="2"/>
            <a:r>
              <a:rPr lang="hu-HU" dirty="0" smtClean="0"/>
              <a:t>Bővülés bizonyos téren, reálbér növekedés, más területen szanálás, átcsoportosítás, időleges munkanélküliség</a:t>
            </a:r>
          </a:p>
          <a:p>
            <a:pPr lvl="2"/>
            <a:r>
              <a:rPr lang="hu-HU" dirty="0" smtClean="0"/>
              <a:t>Új piacok létrejötte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7619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Elérhetőségek, témák, irodalom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Konzultáció</a:t>
            </a:r>
          </a:p>
          <a:p>
            <a:pPr lvl="1"/>
            <a:r>
              <a:rPr lang="hu-HU" dirty="0" smtClean="0"/>
              <a:t>Nincs egyetemi fogadóórám</a:t>
            </a:r>
          </a:p>
          <a:p>
            <a:pPr lvl="1"/>
            <a:r>
              <a:rPr lang="hu-HU" dirty="0" smtClean="0"/>
              <a:t>Előadások után szükség esetén tudok maradni</a:t>
            </a:r>
          </a:p>
          <a:p>
            <a:pPr lvl="1"/>
            <a:r>
              <a:rPr lang="hu-HU" dirty="0" smtClean="0"/>
              <a:t>Email: </a:t>
            </a:r>
            <a:r>
              <a:rPr lang="hu-HU" dirty="0" err="1" smtClean="0">
                <a:hlinkClick r:id="rId2"/>
              </a:rPr>
              <a:t>pappbencebce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gmail.com</a:t>
            </a:r>
            <a:endParaRPr lang="hu-HU" dirty="0" smtClean="0"/>
          </a:p>
          <a:p>
            <a:r>
              <a:rPr lang="hu-HU" dirty="0" smtClean="0"/>
              <a:t>Előadás tartalma</a:t>
            </a:r>
          </a:p>
          <a:p>
            <a:pPr lvl="1"/>
            <a:r>
              <a:rPr lang="hu-HU" dirty="0" smtClean="0"/>
              <a:t>Modellkörnyezet és módszertan</a:t>
            </a:r>
          </a:p>
          <a:p>
            <a:pPr lvl="1"/>
            <a:r>
              <a:rPr lang="hu-HU" dirty="0" smtClean="0"/>
              <a:t>Munkaerő-piaci kereslet, és gyakorló feladatok (PONTOZÁS)</a:t>
            </a:r>
          </a:p>
          <a:p>
            <a:pPr lvl="1"/>
            <a:r>
              <a:rPr lang="hu-HU" dirty="0" smtClean="0"/>
              <a:t>Munkaerő-piaci kínálat</a:t>
            </a:r>
            <a:r>
              <a:rPr lang="hu-HU" dirty="0"/>
              <a:t>, és gyakorló </a:t>
            </a:r>
            <a:r>
              <a:rPr lang="hu-HU" dirty="0" smtClean="0"/>
              <a:t>feladatok</a:t>
            </a:r>
          </a:p>
          <a:p>
            <a:pPr lvl="1"/>
            <a:r>
              <a:rPr lang="hu-HU" dirty="0" smtClean="0"/>
              <a:t>Munkaerő-piaci egyensúly, kormányzati beavatkozás</a:t>
            </a:r>
          </a:p>
          <a:p>
            <a:r>
              <a:rPr lang="hu-HU" dirty="0" smtClean="0"/>
              <a:t>Ajánlott irodalom</a:t>
            </a:r>
          </a:p>
          <a:p>
            <a:pPr lvl="1"/>
            <a:r>
              <a:rPr lang="hu-HU" b="1" smtClean="0"/>
              <a:t>Ehrenberg</a:t>
            </a:r>
            <a:r>
              <a:rPr lang="hu-HU" dirty="0"/>
              <a:t>, Ronald G. és </a:t>
            </a:r>
            <a:r>
              <a:rPr lang="hu-HU" b="1" dirty="0"/>
              <a:t>Smith</a:t>
            </a:r>
            <a:r>
              <a:rPr lang="hu-HU" dirty="0"/>
              <a:t>, Robert S. (</a:t>
            </a:r>
            <a:r>
              <a:rPr lang="hu-HU" dirty="0" smtClean="0"/>
              <a:t>2003): </a:t>
            </a:r>
            <a:r>
              <a:rPr lang="hu-HU" b="1" dirty="0" smtClean="0"/>
              <a:t>Korszerű </a:t>
            </a:r>
            <a:r>
              <a:rPr lang="hu-HU" b="1" dirty="0"/>
              <a:t>munkagazdaságtan: Elmélet és közpolitika</a:t>
            </a:r>
            <a:r>
              <a:rPr lang="hu-HU" dirty="0"/>
              <a:t>. Fordította: Gábor R. István és Tényi György. </a:t>
            </a:r>
            <a:r>
              <a:rPr lang="hu-HU" dirty="0" err="1"/>
              <a:t>Panem</a:t>
            </a:r>
            <a:r>
              <a:rPr lang="hu-HU" dirty="0"/>
              <a:t>. Budapest. 3-4., 6., 8. fejezetek.</a:t>
            </a:r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Munkaerő-kereslet </a:t>
            </a:r>
            <a:r>
              <a:rPr lang="hu-HU" dirty="0" smtClean="0"/>
              <a:t>(1. </a:t>
            </a:r>
            <a:r>
              <a:rPr lang="hu-HU" dirty="0"/>
              <a:t>Példa)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 versenyző piacon működő gyár termelési függvénye: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r>
              <a:rPr lang="hu-HU" dirty="0" smtClean="0"/>
              <a:t>Ábrázoljuk az MRP görbét, ha a termékár 2!</a:t>
            </a:r>
          </a:p>
          <a:p>
            <a:r>
              <a:rPr lang="hu-HU" dirty="0" smtClean="0"/>
              <a:t>Ha a piaci munkabér 75, akkor hány embert alkalmaz a vállalat?</a:t>
            </a:r>
            <a:endParaRPr lang="hu-HU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/>
          </p:nvPr>
        </p:nvGraphicFramePr>
        <p:xfrm>
          <a:off x="2843808" y="1257772"/>
          <a:ext cx="3384376" cy="314492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44216"/>
                <a:gridCol w="1440160"/>
              </a:tblGrid>
              <a:tr h="504056">
                <a:tc>
                  <a:txBody>
                    <a:bodyPr/>
                    <a:lstStyle/>
                    <a:p>
                      <a:r>
                        <a:rPr lang="hu-HU" dirty="0" smtClean="0"/>
                        <a:t>Munkások</a:t>
                      </a:r>
                      <a:r>
                        <a:rPr lang="hu-HU" baseline="0" dirty="0" smtClean="0"/>
                        <a:t> száma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Kibocsátás</a:t>
                      </a:r>
                      <a:endParaRPr lang="hu-HU" dirty="0"/>
                    </a:p>
                  </a:txBody>
                  <a:tcPr/>
                </a:tc>
              </a:tr>
              <a:tr h="440145">
                <a:tc>
                  <a:txBody>
                    <a:bodyPr/>
                    <a:lstStyle/>
                    <a:p>
                      <a:pPr algn="ctr"/>
                      <a:r>
                        <a:rPr lang="hu-HU" smtClean="0"/>
                        <a:t>0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/>
                </a:tc>
              </a:tr>
              <a:tr h="440145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100</a:t>
                      </a:r>
                      <a:endParaRPr lang="hu-HU" dirty="0"/>
                    </a:p>
                  </a:txBody>
                  <a:tcPr/>
                </a:tc>
              </a:tr>
              <a:tr h="440145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2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mtClean="0"/>
                        <a:t>150</a:t>
                      </a:r>
                      <a:endParaRPr lang="hu-HU" dirty="0"/>
                    </a:p>
                  </a:txBody>
                  <a:tcPr/>
                </a:tc>
              </a:tr>
              <a:tr h="440145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190</a:t>
                      </a:r>
                      <a:endParaRPr lang="hu-HU" dirty="0"/>
                    </a:p>
                  </a:txBody>
                  <a:tcPr/>
                </a:tc>
              </a:tr>
              <a:tr h="440145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4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225</a:t>
                      </a:r>
                      <a:endParaRPr lang="hu-HU" dirty="0"/>
                    </a:p>
                  </a:txBody>
                  <a:tcPr/>
                </a:tc>
              </a:tr>
              <a:tr h="440145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5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250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23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Munkaerő-kereslet </a:t>
            </a:r>
            <a:r>
              <a:rPr lang="hu-HU" dirty="0" smtClean="0"/>
              <a:t>(2. </a:t>
            </a:r>
            <a:r>
              <a:rPr lang="hu-HU" dirty="0"/>
              <a:t>Példa)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 versenyző piacon működő gyár termelési függvénye: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r>
              <a:rPr lang="hu-HU" dirty="0" smtClean="0"/>
              <a:t>Ha w=100, c=60 és 350-et szeretnénk termelni, akkor mik az optimális L és K értékek?</a:t>
            </a:r>
            <a:endParaRPr lang="hu-HU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217242"/>
              </p:ext>
            </p:extLst>
          </p:nvPr>
        </p:nvGraphicFramePr>
        <p:xfrm>
          <a:off x="2843808" y="1724234"/>
          <a:ext cx="3384375" cy="314492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50324"/>
                <a:gridCol w="778017"/>
                <a:gridCol w="691939"/>
                <a:gridCol w="864095"/>
              </a:tblGrid>
              <a:tr h="504056">
                <a:tc>
                  <a:txBody>
                    <a:bodyPr/>
                    <a:lstStyle/>
                    <a:p>
                      <a:r>
                        <a:rPr lang="hu-HU" dirty="0" smtClean="0"/>
                        <a:t>L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Out_L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Out_K</a:t>
                      </a:r>
                      <a:endParaRPr lang="hu-HU" dirty="0"/>
                    </a:p>
                  </a:txBody>
                  <a:tcPr/>
                </a:tc>
              </a:tr>
              <a:tr h="440145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0</a:t>
                      </a:r>
                      <a:endParaRPr lang="hu-HU" dirty="0"/>
                    </a:p>
                  </a:txBody>
                  <a:tcPr/>
                </a:tc>
              </a:tr>
              <a:tr h="440145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100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50</a:t>
                      </a:r>
                      <a:endParaRPr lang="hu-HU" dirty="0"/>
                    </a:p>
                  </a:txBody>
                  <a:tcPr/>
                </a:tc>
              </a:tr>
              <a:tr h="440145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2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mtClean="0"/>
                        <a:t>150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2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95</a:t>
                      </a:r>
                      <a:endParaRPr lang="hu-HU" dirty="0"/>
                    </a:p>
                  </a:txBody>
                  <a:tcPr/>
                </a:tc>
              </a:tr>
              <a:tr h="440145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190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3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135</a:t>
                      </a:r>
                      <a:endParaRPr lang="hu-HU" dirty="0"/>
                    </a:p>
                  </a:txBody>
                  <a:tcPr/>
                </a:tc>
              </a:tr>
              <a:tr h="440145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4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225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4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170</a:t>
                      </a:r>
                      <a:endParaRPr lang="hu-HU" dirty="0"/>
                    </a:p>
                  </a:txBody>
                  <a:tcPr/>
                </a:tc>
              </a:tr>
              <a:tr h="440145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5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250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5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 smtClean="0"/>
                        <a:t>200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10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Munkaerő-kereslet (3. Példa)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 </a:t>
            </a:r>
            <a:r>
              <a:rPr lang="hu-HU" dirty="0" err="1" smtClean="0"/>
              <a:t>monopszónium</a:t>
            </a:r>
            <a:r>
              <a:rPr lang="hu-HU" dirty="0" smtClean="0"/>
              <a:t> határterméke: MP = 10 – E</a:t>
            </a:r>
          </a:p>
          <a:p>
            <a:r>
              <a:rPr lang="hu-HU" dirty="0" smtClean="0"/>
              <a:t>Munkaerőpiacán a kínálat: W = 2 + </a:t>
            </a:r>
            <a:r>
              <a:rPr lang="hu-HU" dirty="0" err="1" smtClean="0"/>
              <a:t>2</a:t>
            </a:r>
            <a:r>
              <a:rPr lang="hu-HU" dirty="0" smtClean="0"/>
              <a:t> * E</a:t>
            </a:r>
          </a:p>
          <a:p>
            <a:r>
              <a:rPr lang="hu-HU" dirty="0" smtClean="0"/>
              <a:t>Milyen bér mellett hány embert fog foglalkoztatni?</a:t>
            </a:r>
          </a:p>
          <a:p>
            <a:r>
              <a:rPr lang="hu-HU" dirty="0" smtClean="0"/>
              <a:t>Mi hiányzik ahhoz, hogy a feladat teljesen specifikált legyen?</a:t>
            </a:r>
          </a:p>
        </p:txBody>
      </p:sp>
    </p:spTree>
    <p:extLst>
      <p:ext uri="{BB962C8B-B14F-4D97-AF65-F5344CB8AC3E}">
        <p14:creationId xmlns:p14="http://schemas.microsoft.com/office/powerpoint/2010/main" val="354083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Munkaerő-kínálat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Munkavállaló </a:t>
            </a:r>
            <a:r>
              <a:rPr lang="hu-HU" b="1" dirty="0" smtClean="0"/>
              <a:t>piaci magatartása</a:t>
            </a:r>
            <a:r>
              <a:rPr lang="hu-HU" dirty="0" smtClean="0"/>
              <a:t> (döntése)</a:t>
            </a:r>
          </a:p>
          <a:p>
            <a:r>
              <a:rPr lang="hu-HU" dirty="0" smtClean="0"/>
              <a:t>A „határon” nézzük meg a döntés költségét és hozamát</a:t>
            </a:r>
          </a:p>
          <a:p>
            <a:pPr lvl="1"/>
            <a:r>
              <a:rPr lang="hu-HU" dirty="0" smtClean="0"/>
              <a:t>Két jószág felől dönt: szabadidő és fogyasztás (pénz)</a:t>
            </a:r>
          </a:p>
          <a:p>
            <a:pPr lvl="1"/>
            <a:r>
              <a:rPr lang="hu-HU" dirty="0" smtClean="0"/>
              <a:t>A szabadidő lehetőségköltsége a bér</a:t>
            </a:r>
          </a:p>
          <a:p>
            <a:pPr lvl="1"/>
            <a:r>
              <a:rPr lang="hu-HU" dirty="0" smtClean="0"/>
              <a:t>A pénz bekerülési ára saját maga</a:t>
            </a:r>
          </a:p>
          <a:p>
            <a:r>
              <a:rPr lang="hu-HU" dirty="0" smtClean="0"/>
              <a:t>Munkavállaló jellemzői</a:t>
            </a:r>
          </a:p>
          <a:p>
            <a:pPr lvl="1"/>
            <a:r>
              <a:rPr lang="hu-HU" dirty="0" smtClean="0"/>
              <a:t>Vagyona (nem csak materiális, tehát pl. tudás is)</a:t>
            </a:r>
          </a:p>
          <a:p>
            <a:pPr lvl="1"/>
            <a:r>
              <a:rPr lang="hu-HU" dirty="0" smtClean="0"/>
              <a:t>Értékítélete, vágyai (preferenciái)</a:t>
            </a:r>
          </a:p>
          <a:p>
            <a:pPr lvl="1"/>
            <a:r>
              <a:rPr lang="hu-HU" dirty="0" smtClean="0"/>
              <a:t>Képességei, lehetőségei (költségvetési korlát)</a:t>
            </a:r>
          </a:p>
        </p:txBody>
      </p:sp>
    </p:spTree>
    <p:extLst>
      <p:ext uri="{BB962C8B-B14F-4D97-AF65-F5344CB8AC3E}">
        <p14:creationId xmlns:p14="http://schemas.microsoft.com/office/powerpoint/2010/main" val="392494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Munkaerő-kínálat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Hasznosság jellemzése, figyelembevétele</a:t>
            </a:r>
          </a:p>
          <a:p>
            <a:pPr lvl="1"/>
            <a:r>
              <a:rPr lang="hu-HU" b="1" dirty="0" smtClean="0"/>
              <a:t>Közömbösségi görbék</a:t>
            </a:r>
          </a:p>
          <a:p>
            <a:pPr lvl="2"/>
            <a:r>
              <a:rPr lang="hu-HU" dirty="0" smtClean="0"/>
              <a:t>Azonos hasznosságú pontokat összekötő görbe</a:t>
            </a:r>
          </a:p>
          <a:p>
            <a:pPr lvl="2"/>
            <a:r>
              <a:rPr lang="hu-HU" smtClean="0"/>
              <a:t>„ÉK” </a:t>
            </a:r>
            <a:r>
              <a:rPr lang="hu-HU" dirty="0" smtClean="0"/>
              <a:t>felé nő hasznosság</a:t>
            </a:r>
          </a:p>
          <a:p>
            <a:pPr lvl="2"/>
            <a:r>
              <a:rPr lang="hu-HU" dirty="0" smtClean="0"/>
              <a:t>Nem metszik egymást</a:t>
            </a:r>
          </a:p>
          <a:p>
            <a:pPr lvl="2"/>
            <a:r>
              <a:rPr lang="hu-HU" dirty="0" smtClean="0"/>
              <a:t>Konvexek</a:t>
            </a:r>
          </a:p>
          <a:p>
            <a:pPr lvl="1"/>
            <a:r>
              <a:rPr lang="hu-HU" dirty="0" smtClean="0"/>
              <a:t>Skalármező</a:t>
            </a:r>
          </a:p>
          <a:p>
            <a:pPr lvl="2"/>
            <a:r>
              <a:rPr lang="hu-HU" dirty="0" smtClean="0"/>
              <a:t>Minden információt tartalmaz</a:t>
            </a:r>
          </a:p>
          <a:p>
            <a:pPr lvl="2"/>
            <a:r>
              <a:rPr lang="hu-HU" dirty="0" smtClean="0"/>
              <a:t>Nehezen megjeleníthető grafikus elemzéseknél</a:t>
            </a:r>
          </a:p>
          <a:p>
            <a:r>
              <a:rPr lang="hu-HU" dirty="0" smtClean="0"/>
              <a:t>Munkaerő-piaci korlát megjelenítése</a:t>
            </a:r>
          </a:p>
          <a:p>
            <a:pPr lvl="1"/>
            <a:r>
              <a:rPr lang="hu-HU" dirty="0" smtClean="0"/>
              <a:t>Képesség, idő és jövedelem közti átváltás</a:t>
            </a:r>
          </a:p>
          <a:p>
            <a:pPr lvl="1"/>
            <a:r>
              <a:rPr lang="hu-HU" dirty="0" smtClean="0"/>
              <a:t>Meredeksége a piaci bér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2020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Munkaerő-kínálat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Valós esetek hogyan módosítják a modell elemeit?</a:t>
            </a:r>
          </a:p>
          <a:p>
            <a:pPr lvl="1"/>
            <a:r>
              <a:rPr lang="hu-HU" dirty="0" smtClean="0"/>
              <a:t>Pénzt ill. szabadidőt jobban értékelő személy</a:t>
            </a:r>
          </a:p>
          <a:p>
            <a:pPr lvl="2"/>
            <a:r>
              <a:rPr lang="hu-HU" dirty="0" smtClean="0"/>
              <a:t>Közömbösségi görbéik eltérése</a:t>
            </a:r>
          </a:p>
          <a:p>
            <a:pPr lvl="1"/>
            <a:r>
              <a:rPr lang="hu-HU" dirty="0" smtClean="0"/>
              <a:t>Zéró munkakínálat – sarokmegoldás</a:t>
            </a:r>
          </a:p>
          <a:p>
            <a:pPr lvl="2"/>
            <a:r>
              <a:rPr lang="hu-HU" dirty="0" smtClean="0"/>
              <a:t>Túl meredek közömbösségi görbe</a:t>
            </a:r>
          </a:p>
          <a:p>
            <a:pPr lvl="1"/>
            <a:r>
              <a:rPr lang="hu-HU" dirty="0" smtClean="0"/>
              <a:t>Bércsökkenés jövedelem- ill. helyettesítési hatásai</a:t>
            </a:r>
          </a:p>
          <a:p>
            <a:pPr lvl="2"/>
            <a:r>
              <a:rPr lang="hu-HU" dirty="0" err="1" smtClean="0"/>
              <a:t>Hicks</a:t>
            </a:r>
            <a:r>
              <a:rPr lang="hu-HU" dirty="0" smtClean="0"/>
              <a:t>, </a:t>
            </a:r>
            <a:r>
              <a:rPr lang="hu-HU" dirty="0" err="1" smtClean="0"/>
              <a:t>Slutsky</a:t>
            </a:r>
            <a:endParaRPr lang="hu-HU" dirty="0" smtClean="0"/>
          </a:p>
          <a:p>
            <a:pPr lvl="1"/>
            <a:r>
              <a:rPr lang="hu-HU" dirty="0" smtClean="0"/>
              <a:t>Munkaerő kínálati görbe</a:t>
            </a:r>
          </a:p>
          <a:p>
            <a:pPr lvl="2"/>
            <a:r>
              <a:rPr lang="hu-HU" dirty="0" smtClean="0"/>
              <a:t>Visszahajló szakasz</a:t>
            </a:r>
          </a:p>
          <a:p>
            <a:pPr lvl="2"/>
            <a:r>
              <a:rPr lang="hu-HU" dirty="0" smtClean="0"/>
              <a:t>Eleinte HH aztán JH dominál</a:t>
            </a:r>
          </a:p>
          <a:p>
            <a:pPr lvl="1"/>
            <a:r>
              <a:rPr lang="hu-HU" dirty="0" smtClean="0"/>
              <a:t>Rezervációs bér</a:t>
            </a:r>
          </a:p>
          <a:p>
            <a:pPr lvl="2"/>
            <a:r>
              <a:rPr lang="hu-HU" dirty="0" smtClean="0"/>
              <a:t>Utazási költséget nem térítő munkalehetőség példája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541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Munkaerő-kínálat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Modell bővítése a </a:t>
            </a:r>
            <a:r>
              <a:rPr lang="hu-HU" b="1" dirty="0" smtClean="0"/>
              <a:t>béren kívüli egyéb jellemzők</a:t>
            </a:r>
            <a:r>
              <a:rPr lang="hu-HU" dirty="0" smtClean="0"/>
              <a:t>kel</a:t>
            </a:r>
          </a:p>
          <a:p>
            <a:pPr lvl="1"/>
            <a:r>
              <a:rPr lang="hu-HU" dirty="0" smtClean="0"/>
              <a:t>Munkavállaló: a munka anyagi és nem anyagi vonatkozású jellemzőit is értékeli</a:t>
            </a:r>
          </a:p>
          <a:p>
            <a:pPr lvl="1"/>
            <a:r>
              <a:rPr lang="hu-HU" dirty="0" smtClean="0"/>
              <a:t>Munkaadó: nem anyagi jellemzők szintjének változtatása költség -&gt; bérben megmutatkozik -&gt; átváltás</a:t>
            </a:r>
          </a:p>
          <a:p>
            <a:pPr lvl="1"/>
            <a:r>
              <a:rPr lang="hu-HU" dirty="0" smtClean="0"/>
              <a:t>Piac feladata a tájékoztatás a megfelelő szerződéshez</a:t>
            </a:r>
          </a:p>
          <a:p>
            <a:r>
              <a:rPr lang="hu-HU" dirty="0" smtClean="0"/>
              <a:t>Milyen kérdésekre ad választ a modell</a:t>
            </a:r>
          </a:p>
          <a:p>
            <a:pPr lvl="1"/>
            <a:r>
              <a:rPr lang="hu-HU" dirty="0" smtClean="0"/>
              <a:t>Mennyibe kerül munkásnak az extra, ki fizeti a felmerülő költségeket?</a:t>
            </a:r>
          </a:p>
          <a:p>
            <a:pPr lvl="1"/>
            <a:r>
              <a:rPr lang="hu-HU" dirty="0" smtClean="0"/>
              <a:t>Káros, nem pénzjellegű jószág elviselésére kiegyenlítő bért kell fizetni. Mekkora ennek a mértéke?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8317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Munkaerő-kínálat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Nem feltétlenül alakul ki kiegyenlítő bérezés</a:t>
            </a:r>
          </a:p>
          <a:p>
            <a:pPr lvl="1"/>
            <a:r>
              <a:rPr lang="hu-HU" dirty="0" smtClean="0"/>
              <a:t>Béren kívüli jószágra vonatkozó preferenciák végletesen különböznek a munkavállalók között. Pl.: valaki az ülő munkát szereti, van aki a szabadban szeret dolgozni.</a:t>
            </a:r>
          </a:p>
          <a:p>
            <a:r>
              <a:rPr lang="hu-HU" dirty="0" smtClean="0"/>
              <a:t>Mindenki számára kellemetlen jószágok vizsgálata</a:t>
            </a:r>
          </a:p>
          <a:p>
            <a:pPr lvl="1"/>
            <a:r>
              <a:rPr lang="hu-HU" dirty="0" smtClean="0"/>
              <a:t>Zaj, kosz, baleseti kockázat, egészségre ártalmas anyagok, éjszakai munka, távoli munkahely, állásbizonytalanság, erkölcstelen elvárások, hosszú munkaidő, feszített munkarend</a:t>
            </a:r>
          </a:p>
          <a:p>
            <a:pPr lvl="1"/>
            <a:r>
              <a:rPr lang="hu-HU" dirty="0" smtClean="0"/>
              <a:t>Az ezekért fizetett többletbér a vállalatnak egyfajta </a:t>
            </a:r>
            <a:r>
              <a:rPr lang="hu-HU" b="1" dirty="0" smtClean="0"/>
              <a:t>büntetés</a:t>
            </a:r>
            <a:r>
              <a:rPr lang="hu-HU" dirty="0" smtClean="0"/>
              <a:t>, a munkásnak egyfajta </a:t>
            </a:r>
            <a:r>
              <a:rPr lang="hu-HU" b="1" dirty="0" smtClean="0"/>
              <a:t>kárpótlás</a:t>
            </a:r>
            <a:r>
              <a:rPr lang="hu-HU" dirty="0" smtClean="0"/>
              <a:t>, vagy jutalom. </a:t>
            </a:r>
          </a:p>
        </p:txBody>
      </p:sp>
    </p:spTree>
    <p:extLst>
      <p:ext uri="{BB962C8B-B14F-4D97-AF65-F5344CB8AC3E}">
        <p14:creationId xmlns:p14="http://schemas.microsoft.com/office/powerpoint/2010/main" val="62782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Munkaerő-kínálat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Kiegyenlítő bérkülönbségek</a:t>
            </a:r>
            <a:r>
              <a:rPr lang="hu-HU" dirty="0" smtClean="0"/>
              <a:t> </a:t>
            </a:r>
            <a:r>
              <a:rPr lang="hu-HU" dirty="0"/>
              <a:t>m</a:t>
            </a:r>
            <a:r>
              <a:rPr lang="hu-HU" dirty="0" smtClean="0"/>
              <a:t>odell alapfeltevései</a:t>
            </a:r>
          </a:p>
          <a:p>
            <a:pPr lvl="1"/>
            <a:r>
              <a:rPr lang="hu-HU" dirty="0" smtClean="0"/>
              <a:t>Minden munkavállaló a hasznosság és nem a bér maximalizálására törekszik</a:t>
            </a:r>
          </a:p>
          <a:p>
            <a:pPr lvl="2"/>
            <a:r>
              <a:rPr lang="hu-HU" dirty="0" smtClean="0"/>
              <a:t>A hasznosság bérből és egyéb nem bérjellegű juttatásból áll (zaj, tisztaság, nyugdíjbiztosítás)</a:t>
            </a:r>
          </a:p>
          <a:p>
            <a:pPr lvl="1"/>
            <a:r>
              <a:rPr lang="hu-HU" dirty="0" smtClean="0"/>
              <a:t>A dolgozók teljes mértékben tájékozottak az előző jószágok meglétéről és mennyiségéről</a:t>
            </a:r>
          </a:p>
          <a:p>
            <a:pPr lvl="2"/>
            <a:r>
              <a:rPr lang="hu-HU" dirty="0" smtClean="0"/>
              <a:t>Saját tapasztalatok, mások elbeszélései, hírek, tájékoztatás</a:t>
            </a:r>
          </a:p>
          <a:p>
            <a:pPr lvl="1"/>
            <a:r>
              <a:rPr lang="hu-HU" dirty="0" smtClean="0"/>
              <a:t>A munkavállalók mobilak</a:t>
            </a:r>
          </a:p>
          <a:p>
            <a:pPr lvl="2"/>
            <a:r>
              <a:rPr lang="hu-HU" dirty="0" smtClean="0"/>
              <a:t>Lehetőségük van munkahelyet választani és később esetlegesen változtatni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8114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Munkaerő-kínálat, és </a:t>
            </a:r>
            <a:r>
              <a:rPr lang="hu-HU" dirty="0" err="1" smtClean="0"/>
              <a:t>-kereslet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Bértétel és baleseti kockázat dimenziójában</a:t>
            </a:r>
          </a:p>
          <a:p>
            <a:pPr lvl="1"/>
            <a:r>
              <a:rPr lang="hu-HU" dirty="0" smtClean="0"/>
              <a:t>Kínálatot jellemző </a:t>
            </a:r>
            <a:r>
              <a:rPr lang="hu-HU" b="1" dirty="0" smtClean="0"/>
              <a:t>közömbösségi görbék</a:t>
            </a:r>
          </a:p>
          <a:p>
            <a:pPr lvl="1"/>
            <a:r>
              <a:rPr lang="hu-HU" dirty="0" smtClean="0"/>
              <a:t>Keresletet jellemző </a:t>
            </a:r>
            <a:r>
              <a:rPr lang="hu-HU" b="1" dirty="0" err="1" smtClean="0"/>
              <a:t>isoprofit</a:t>
            </a:r>
            <a:r>
              <a:rPr lang="hu-HU" dirty="0" smtClean="0"/>
              <a:t>, vagy </a:t>
            </a:r>
            <a:r>
              <a:rPr lang="hu-HU" dirty="0" err="1" smtClean="0"/>
              <a:t>nyereségizokvant</a:t>
            </a:r>
            <a:r>
              <a:rPr lang="hu-HU" dirty="0" smtClean="0"/>
              <a:t> görbék</a:t>
            </a:r>
          </a:p>
          <a:p>
            <a:pPr lvl="1"/>
            <a:r>
              <a:rPr lang="hu-HU" dirty="0" smtClean="0"/>
              <a:t>Több alkupont, többféle szerződés</a:t>
            </a:r>
          </a:p>
          <a:p>
            <a:r>
              <a:rPr lang="hu-HU" dirty="0" smtClean="0"/>
              <a:t>Piacot leíró </a:t>
            </a:r>
            <a:r>
              <a:rPr lang="hu-HU" b="1" dirty="0" smtClean="0"/>
              <a:t>ajánlati görbe</a:t>
            </a:r>
          </a:p>
          <a:p>
            <a:pPr lvl="1"/>
            <a:r>
              <a:rPr lang="hu-HU" dirty="0" err="1" smtClean="0"/>
              <a:t>Isoprofit</a:t>
            </a:r>
            <a:r>
              <a:rPr lang="hu-HU" dirty="0" smtClean="0"/>
              <a:t> görbék speciális </a:t>
            </a:r>
            <a:r>
              <a:rPr lang="hu-HU" dirty="0" err="1" smtClean="0"/>
              <a:t>aggregáltja</a:t>
            </a:r>
            <a:endParaRPr lang="hu-HU" dirty="0" smtClean="0"/>
          </a:p>
          <a:p>
            <a:pPr lvl="1"/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1566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Modellezés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 rIns="720000">
            <a:normAutofit/>
          </a:bodyPr>
          <a:lstStyle/>
          <a:p>
            <a:r>
              <a:rPr lang="hu-HU" dirty="0" smtClean="0"/>
              <a:t>A modell általában minden tudományterületen:</a:t>
            </a:r>
            <a:br>
              <a:rPr lang="hu-HU" dirty="0" smtClean="0"/>
            </a:br>
            <a:endParaRPr lang="hu-HU" dirty="0" smtClean="0"/>
          </a:p>
          <a:p>
            <a:endParaRPr lang="hu-HU" sz="2800" i="1" dirty="0" smtClean="0">
              <a:ea typeface="Calibri"/>
              <a:cs typeface="Times New Roman"/>
            </a:endParaRPr>
          </a:p>
          <a:p>
            <a:pPr marL="400050" lvl="1" indent="0" algn="just">
              <a:buNone/>
            </a:pPr>
            <a:r>
              <a:rPr lang="hu-HU" sz="3200" i="1" dirty="0" smtClean="0">
                <a:ea typeface="Calibri"/>
                <a:cs typeface="Times New Roman"/>
              </a:rPr>
              <a:t>A valós gazdaságról, többnyire annak egy jól meghatározott részéről alkotott egyszerűsített konstrukció, amely az elemzés, előrejelzés, vagy hatásvizsgálat szempontjából kielégítő információval szolgál a vizsgálat tárgyát képező jelenség bizonyos szempontból történő részleges megértéséhez.</a:t>
            </a:r>
            <a:endParaRPr lang="hu-HU" sz="32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Munkaerő-kínálat (1. Példa)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 ember hasznosságfüggvénye:</a:t>
            </a:r>
            <a:br>
              <a:rPr lang="hu-HU" dirty="0" smtClean="0"/>
            </a:br>
            <a:r>
              <a:rPr lang="hu-HU" dirty="0" smtClean="0"/>
              <a:t>U </a:t>
            </a:r>
            <a:r>
              <a:rPr lang="hu-HU" dirty="0"/>
              <a:t>= f(C,F) = </a:t>
            </a:r>
            <a:r>
              <a:rPr lang="hu-HU" dirty="0" err="1"/>
              <a:t>ln</a:t>
            </a:r>
            <a:r>
              <a:rPr lang="hu-HU" dirty="0"/>
              <a:t>(C) + 5 * </a:t>
            </a:r>
            <a:r>
              <a:rPr lang="hu-HU" dirty="0" err="1"/>
              <a:t>ln</a:t>
            </a:r>
            <a:r>
              <a:rPr lang="hu-HU" dirty="0"/>
              <a:t>(F</a:t>
            </a:r>
            <a:r>
              <a:rPr lang="hu-HU" dirty="0" smtClean="0"/>
              <a:t>)</a:t>
            </a:r>
            <a:br>
              <a:rPr lang="hu-HU" dirty="0" smtClean="0"/>
            </a:br>
            <a:r>
              <a:rPr lang="hu-HU" dirty="0" smtClean="0"/>
              <a:t>C: fogyasztás mértéke</a:t>
            </a:r>
            <a:br>
              <a:rPr lang="hu-HU" dirty="0" smtClean="0"/>
            </a:br>
            <a:r>
              <a:rPr lang="hu-HU" dirty="0" smtClean="0"/>
              <a:t>F: szabadidő mértéke</a:t>
            </a:r>
            <a:endParaRPr lang="hu-HU" dirty="0"/>
          </a:p>
          <a:p>
            <a:r>
              <a:rPr lang="hu-HU" dirty="0" smtClean="0"/>
              <a:t>Munkaerő-piaci korlátja:</a:t>
            </a:r>
            <a:br>
              <a:rPr lang="hu-HU" dirty="0" smtClean="0"/>
            </a:br>
            <a:r>
              <a:rPr lang="hu-HU" dirty="0" smtClean="0"/>
              <a:t>C </a:t>
            </a:r>
            <a:r>
              <a:rPr lang="hu-HU" dirty="0"/>
              <a:t>= 100 – 10 * F</a:t>
            </a:r>
          </a:p>
          <a:p>
            <a:r>
              <a:rPr lang="hu-HU" dirty="0"/>
              <a:t>Mekkora F optimális </a:t>
            </a:r>
            <a:r>
              <a:rPr lang="hu-HU" dirty="0" smtClean="0"/>
              <a:t>értéke, azaz mely F mellett maximális U értéke </a:t>
            </a:r>
            <a:r>
              <a:rPr lang="hu-HU" dirty="0"/>
              <a:t>a korlátot figyelembe </a:t>
            </a:r>
            <a:r>
              <a:rPr lang="hu-HU" dirty="0" smtClean="0"/>
              <a:t>véve?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2286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Munkaerő-piaci egyensúly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Szabályozó (kormányzat) előírásai</a:t>
            </a:r>
          </a:p>
          <a:p>
            <a:pPr lvl="1"/>
            <a:r>
              <a:rPr lang="hu-HU" dirty="0" smtClean="0"/>
              <a:t>Foglalkoztatás-biztonsági </a:t>
            </a:r>
            <a:r>
              <a:rPr lang="hu-HU" dirty="0"/>
              <a:t>és </a:t>
            </a:r>
            <a:r>
              <a:rPr lang="hu-HU" b="1" dirty="0"/>
              <a:t>egészségügyi </a:t>
            </a:r>
            <a:r>
              <a:rPr lang="hu-HU" b="1" dirty="0" smtClean="0"/>
              <a:t>normák</a:t>
            </a:r>
          </a:p>
          <a:p>
            <a:pPr lvl="1"/>
            <a:r>
              <a:rPr lang="hu-HU" dirty="0" smtClean="0"/>
              <a:t>Piac tökéletlen működéséből adód hibák kezelése</a:t>
            </a:r>
          </a:p>
          <a:p>
            <a:r>
              <a:rPr lang="hu-HU" dirty="0" err="1" smtClean="0"/>
              <a:t>Exogén</a:t>
            </a:r>
            <a:r>
              <a:rPr lang="hu-HU" dirty="0" smtClean="0"/>
              <a:t> szabályozás költségei, hatása az egyensúlyra</a:t>
            </a:r>
          </a:p>
          <a:p>
            <a:pPr lvl="1"/>
            <a:r>
              <a:rPr lang="hu-HU" dirty="0" smtClean="0"/>
              <a:t>A </a:t>
            </a:r>
            <a:r>
              <a:rPr lang="hu-HU" dirty="0"/>
              <a:t>biztonság árát a vállalatok idővel áthárítják </a:t>
            </a:r>
            <a:r>
              <a:rPr lang="hu-HU" dirty="0" smtClean="0"/>
              <a:t>a dolgozókra </a:t>
            </a:r>
            <a:r>
              <a:rPr lang="hu-HU" dirty="0"/>
              <a:t>különböző módokon</a:t>
            </a:r>
          </a:p>
          <a:p>
            <a:pPr lvl="2"/>
            <a:r>
              <a:rPr lang="hu-HU" dirty="0"/>
              <a:t>Alacsonyabb bérnövekedés</a:t>
            </a:r>
          </a:p>
          <a:p>
            <a:pPr lvl="2"/>
            <a:r>
              <a:rPr lang="hu-HU" dirty="0"/>
              <a:t>Szigorúbb üzemi körülmények</a:t>
            </a:r>
          </a:p>
          <a:p>
            <a:pPr lvl="2"/>
            <a:r>
              <a:rPr lang="hu-HU" dirty="0"/>
              <a:t>Kevesebb kiegészítő járandóság</a:t>
            </a:r>
          </a:p>
          <a:p>
            <a:pPr lvl="2"/>
            <a:r>
              <a:rPr lang="hu-HU" dirty="0"/>
              <a:t>Foglalkoztatás </a:t>
            </a:r>
            <a:r>
              <a:rPr lang="hu-HU" dirty="0" smtClean="0"/>
              <a:t>csökkentése</a:t>
            </a:r>
          </a:p>
          <a:p>
            <a:pPr lvl="1"/>
            <a:r>
              <a:rPr lang="hu-HU" dirty="0" smtClean="0"/>
              <a:t>„Szabályozás hasznosságot csökkent” eset</a:t>
            </a:r>
          </a:p>
          <a:p>
            <a:pPr lvl="1"/>
            <a:r>
              <a:rPr lang="hu-HU" dirty="0" smtClean="0"/>
              <a:t>„Szabályozás hasznosságot növel” eset</a:t>
            </a:r>
            <a:endParaRPr lang="hu-HU" dirty="0"/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7934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Munkaerő-piaci egyensúly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Sokszor nem elég a tájékoztatás</a:t>
            </a:r>
          </a:p>
          <a:p>
            <a:pPr lvl="1"/>
            <a:r>
              <a:rPr lang="hu-HU" dirty="0" smtClean="0"/>
              <a:t>Dolgozók nem tudnak váltani / változtatni</a:t>
            </a:r>
          </a:p>
          <a:p>
            <a:pPr lvl="1"/>
            <a:r>
              <a:rPr lang="hu-HU" dirty="0" err="1" smtClean="0"/>
              <a:t>Költség-Haszon</a:t>
            </a:r>
            <a:r>
              <a:rPr lang="hu-HU" dirty="0" smtClean="0"/>
              <a:t> elemzés -&gt; norma mértéke</a:t>
            </a:r>
          </a:p>
          <a:p>
            <a:r>
              <a:rPr lang="hu-HU" dirty="0" smtClean="0"/>
              <a:t>Ha piaci </a:t>
            </a:r>
            <a:r>
              <a:rPr lang="hu-HU" dirty="0" err="1" smtClean="0"/>
              <a:t>koord.-t</a:t>
            </a:r>
            <a:r>
              <a:rPr lang="hu-HU" dirty="0" smtClean="0"/>
              <a:t> elégségesnek tartjuk, akkor is …</a:t>
            </a:r>
          </a:p>
          <a:p>
            <a:pPr lvl="1"/>
            <a:r>
              <a:rPr lang="hu-HU" dirty="0" smtClean="0"/>
              <a:t>Nem szerződéses felelek érintettségének problémája</a:t>
            </a:r>
          </a:p>
          <a:p>
            <a:pPr lvl="2"/>
            <a:r>
              <a:rPr lang="hu-HU" dirty="0" smtClean="0"/>
              <a:t>Családtagok</a:t>
            </a:r>
          </a:p>
          <a:p>
            <a:pPr lvl="2"/>
            <a:r>
              <a:rPr lang="hu-HU" dirty="0" smtClean="0"/>
              <a:t>Társadalom többi tagja</a:t>
            </a:r>
          </a:p>
          <a:p>
            <a:pPr lvl="1"/>
            <a:r>
              <a:rPr lang="hu-HU" dirty="0" smtClean="0"/>
              <a:t>Tájékozott, mobilis, de …</a:t>
            </a:r>
          </a:p>
          <a:p>
            <a:pPr lvl="2"/>
            <a:r>
              <a:rPr lang="hu-HU" dirty="0" smtClean="0"/>
              <a:t>Nem elég felelősségteljes</a:t>
            </a:r>
          </a:p>
          <a:p>
            <a:pPr lvl="2"/>
            <a:r>
              <a:rPr lang="hu-HU" dirty="0" smtClean="0"/>
              <a:t>Tapasztalatlan</a:t>
            </a:r>
          </a:p>
          <a:p>
            <a:pPr lvl="2"/>
            <a:r>
              <a:rPr lang="hu-HU" dirty="0" smtClean="0"/>
              <a:t>Erősen diszkontál</a:t>
            </a:r>
          </a:p>
        </p:txBody>
      </p:sp>
    </p:spTree>
    <p:extLst>
      <p:ext uri="{BB962C8B-B14F-4D97-AF65-F5344CB8AC3E}">
        <p14:creationId xmlns:p14="http://schemas.microsoft.com/office/powerpoint/2010/main" val="297436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Munkaerő-piaci egyensúly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b="1" dirty="0" smtClean="0"/>
              <a:t>Munkaadó</a:t>
            </a:r>
            <a:r>
              <a:rPr lang="hu-HU" dirty="0" smtClean="0"/>
              <a:t> (fix összegű) hatása az egyensúlyra</a:t>
            </a:r>
          </a:p>
          <a:p>
            <a:pPr lvl="1"/>
            <a:r>
              <a:rPr lang="hu-HU" dirty="0" smtClean="0"/>
              <a:t>Hogyan osztozik a terheken a két fél</a:t>
            </a:r>
          </a:p>
          <a:p>
            <a:pPr lvl="2"/>
            <a:r>
              <a:rPr lang="hu-HU" dirty="0" smtClean="0"/>
              <a:t>Rugalmasságok</a:t>
            </a:r>
          </a:p>
          <a:p>
            <a:pPr lvl="1"/>
            <a:r>
              <a:rPr lang="hu-HU" dirty="0" smtClean="0"/>
              <a:t>Rövid távú és hosszú távú hatások</a:t>
            </a:r>
          </a:p>
          <a:p>
            <a:r>
              <a:rPr lang="hu-HU" b="1" dirty="0" smtClean="0"/>
              <a:t>Minimálbér</a:t>
            </a:r>
            <a:r>
              <a:rPr lang="hu-HU" dirty="0" smtClean="0"/>
              <a:t> intézménye és hatásai</a:t>
            </a:r>
          </a:p>
          <a:p>
            <a:pPr lvl="1"/>
            <a:r>
              <a:rPr lang="hu-HU" dirty="0" smtClean="0"/>
              <a:t>Versenyzői piacon</a:t>
            </a:r>
          </a:p>
          <a:p>
            <a:pPr lvl="2"/>
            <a:r>
              <a:rPr lang="hu-HU" dirty="0" smtClean="0"/>
              <a:t>Globálisan költséget emel</a:t>
            </a:r>
          </a:p>
          <a:p>
            <a:pPr lvl="1"/>
            <a:r>
              <a:rPr lang="hu-HU" dirty="0" err="1" smtClean="0"/>
              <a:t>Monopszón</a:t>
            </a:r>
            <a:r>
              <a:rPr lang="hu-HU" dirty="0" smtClean="0"/>
              <a:t> piacon</a:t>
            </a:r>
          </a:p>
          <a:p>
            <a:pPr lvl="2"/>
            <a:r>
              <a:rPr lang="hu-HU" dirty="0" smtClean="0"/>
              <a:t>Egy szakaszon megváltoztatja határköltséget</a:t>
            </a:r>
          </a:p>
          <a:p>
            <a:pPr lvl="2"/>
            <a:r>
              <a:rPr lang="hu-HU" dirty="0" smtClean="0"/>
              <a:t>Eltérő rövid és hosszú távú hatások</a:t>
            </a:r>
          </a:p>
          <a:p>
            <a:pPr lvl="1"/>
            <a:r>
              <a:rPr lang="hu-HU" dirty="0" smtClean="0"/>
              <a:t>Szürke szektor létezése mellett</a:t>
            </a:r>
          </a:p>
          <a:p>
            <a:pPr lvl="2"/>
            <a:r>
              <a:rPr lang="hu-HU" dirty="0" smtClean="0"/>
              <a:t>Lefedetlen szektor enyhít a foglalkoztatottsági veszteségen</a:t>
            </a:r>
          </a:p>
        </p:txBody>
      </p:sp>
    </p:spTree>
    <p:extLst>
      <p:ext uri="{BB962C8B-B14F-4D97-AF65-F5344CB8AC3E}">
        <p14:creationId xmlns:p14="http://schemas.microsoft.com/office/powerpoint/2010/main" val="31338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Munkaerő-piaci egyensúly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b="1" dirty="0" smtClean="0"/>
              <a:t>Minimálbér</a:t>
            </a:r>
            <a:r>
              <a:rPr lang="hu-HU" dirty="0" smtClean="0"/>
              <a:t>rel kapcsolatos </a:t>
            </a:r>
            <a:r>
              <a:rPr lang="hu-HU" b="1" dirty="0" smtClean="0"/>
              <a:t>egyéb megfontolások</a:t>
            </a:r>
          </a:p>
          <a:p>
            <a:pPr lvl="1"/>
            <a:r>
              <a:rPr lang="hu-HU" dirty="0" smtClean="0"/>
              <a:t>Nominális szintje idősorosan fűrészfog mintázatú</a:t>
            </a:r>
          </a:p>
          <a:p>
            <a:pPr lvl="1"/>
            <a:r>
              <a:rPr lang="hu-HU" dirty="0" smtClean="0"/>
              <a:t>Előny a továbbra is foglalkoztatottaknál</a:t>
            </a:r>
          </a:p>
          <a:p>
            <a:pPr lvl="1"/>
            <a:r>
              <a:rPr lang="hu-HU" dirty="0" smtClean="0"/>
              <a:t>Összekereset változása függ munkaerő-kereslet munkára vonatkozó sajátbér-rugalmasságától</a:t>
            </a:r>
          </a:p>
          <a:p>
            <a:pPr lvl="1"/>
            <a:r>
              <a:rPr lang="hu-HU" dirty="0"/>
              <a:t>Intézményi hatály gazdaságilag eltérő fejlettségű régiókat foglal magába</a:t>
            </a:r>
          </a:p>
          <a:p>
            <a:pPr lvl="2"/>
            <a:r>
              <a:rPr lang="hu-HU" dirty="0"/>
              <a:t>Pl.: K- és Ny-Magyarország eltérő árszínvonala -&gt; eltérő reálbér változás -&gt; K-en nagyobb foglalkoztatási veszteség </a:t>
            </a:r>
            <a:r>
              <a:rPr lang="hu-HU" dirty="0" smtClean="0"/>
              <a:t>várható</a:t>
            </a:r>
          </a:p>
          <a:p>
            <a:pPr lvl="1"/>
            <a:r>
              <a:rPr lang="hu-HU" dirty="0" smtClean="0"/>
              <a:t>Programértékelés</a:t>
            </a:r>
          </a:p>
          <a:p>
            <a:pPr lvl="2"/>
            <a:r>
              <a:rPr lang="hu-HU" dirty="0" smtClean="0"/>
              <a:t>Szegények (alacsony jövedelmű családok) megsegítése</a:t>
            </a:r>
          </a:p>
          <a:p>
            <a:pPr lvl="2"/>
            <a:r>
              <a:rPr lang="hu-HU" dirty="0" smtClean="0"/>
              <a:t>Kontrollálás egyéb tényezőkre, félrevezető eredmények</a:t>
            </a:r>
          </a:p>
          <a:p>
            <a:pPr lvl="1"/>
            <a:r>
              <a:rPr lang="hu-HU" dirty="0" smtClean="0"/>
              <a:t>Eltérő munkaintenzitás szektoron belül</a:t>
            </a:r>
          </a:p>
          <a:p>
            <a:pPr lvl="2"/>
            <a:r>
              <a:rPr lang="hu-HU" dirty="0" smtClean="0"/>
              <a:t>Bizonyos </a:t>
            </a:r>
            <a:r>
              <a:rPr lang="hu-HU" dirty="0" err="1" smtClean="0"/>
              <a:t>alágazatban</a:t>
            </a:r>
            <a:r>
              <a:rPr lang="hu-HU" dirty="0" smtClean="0"/>
              <a:t> nőhet foglalkoztatottság</a:t>
            </a:r>
          </a:p>
        </p:txBody>
      </p:sp>
    </p:spTree>
    <p:extLst>
      <p:ext uri="{BB962C8B-B14F-4D97-AF65-F5344CB8AC3E}">
        <p14:creationId xmlns:p14="http://schemas.microsoft.com/office/powerpoint/2010/main" val="282616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Munkaerő-piaci egyensúly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Kínálat</a:t>
            </a:r>
            <a:r>
              <a:rPr lang="hu-HU" dirty="0" smtClean="0"/>
              <a:t>ot érintő gazdaságpolitikai </a:t>
            </a:r>
            <a:r>
              <a:rPr lang="hu-HU" b="1" dirty="0" smtClean="0"/>
              <a:t>program</a:t>
            </a:r>
            <a:r>
              <a:rPr lang="hu-HU" dirty="0" smtClean="0"/>
              <a:t>ok</a:t>
            </a:r>
          </a:p>
          <a:p>
            <a:pPr lvl="1"/>
            <a:r>
              <a:rPr lang="hu-HU" dirty="0"/>
              <a:t>Negatív bértételű programok</a:t>
            </a:r>
          </a:p>
          <a:p>
            <a:pPr lvl="2"/>
            <a:r>
              <a:rPr lang="hu-HU" dirty="0"/>
              <a:t>Baleset, rokkantság, munkanélküliség esetén kompenzál</a:t>
            </a:r>
            <a:endParaRPr lang="hu-HU" dirty="0" smtClean="0"/>
          </a:p>
          <a:p>
            <a:pPr lvl="2"/>
            <a:r>
              <a:rPr lang="hu-HU" dirty="0" smtClean="0"/>
              <a:t>Cövekes </a:t>
            </a:r>
            <a:r>
              <a:rPr lang="hu-HU" dirty="0"/>
              <a:t>költségvetési </a:t>
            </a:r>
            <a:r>
              <a:rPr lang="hu-HU" dirty="0" smtClean="0"/>
              <a:t>korlát</a:t>
            </a:r>
          </a:p>
          <a:p>
            <a:pPr lvl="2"/>
            <a:r>
              <a:rPr lang="hu-HU" dirty="0" smtClean="0"/>
              <a:t>Ösztönzés munka felvételére: időbeliség, igazolás</a:t>
            </a:r>
          </a:p>
          <a:p>
            <a:pPr lvl="1"/>
            <a:r>
              <a:rPr lang="hu-HU" dirty="0"/>
              <a:t>Zérus </a:t>
            </a:r>
            <a:r>
              <a:rPr lang="hu-HU" dirty="0" smtClean="0"/>
              <a:t>bértételű </a:t>
            </a:r>
            <a:r>
              <a:rPr lang="hu-HU" dirty="0"/>
              <a:t>programok</a:t>
            </a:r>
          </a:p>
          <a:p>
            <a:pPr lvl="2"/>
            <a:r>
              <a:rPr lang="hu-HU" dirty="0" smtClean="0"/>
              <a:t>„Szükséges” </a:t>
            </a:r>
            <a:r>
              <a:rPr lang="hu-HU" dirty="0"/>
              <a:t>jövedelemre kiegészítés</a:t>
            </a:r>
          </a:p>
          <a:p>
            <a:pPr lvl="2"/>
            <a:r>
              <a:rPr lang="hu-HU" dirty="0" smtClean="0"/>
              <a:t>Negatív mellékhatások kezelése: min. munkavégzéshez kötés</a:t>
            </a:r>
            <a:endParaRPr lang="hu-HU" dirty="0"/>
          </a:p>
          <a:p>
            <a:pPr lvl="1"/>
            <a:r>
              <a:rPr lang="hu-HU" dirty="0"/>
              <a:t>Pozitív bértételű </a:t>
            </a:r>
            <a:r>
              <a:rPr lang="hu-HU" dirty="0" smtClean="0"/>
              <a:t>programok</a:t>
            </a:r>
          </a:p>
          <a:p>
            <a:pPr lvl="2"/>
            <a:r>
              <a:rPr lang="hu-HU" dirty="0" smtClean="0"/>
              <a:t>Szakaszonként eltérő hatás a foglalkoztatottságra</a:t>
            </a:r>
          </a:p>
          <a:p>
            <a:pPr lvl="2"/>
            <a:r>
              <a:rPr lang="hu-HU" dirty="0" smtClean="0"/>
              <a:t>Intenzív és extenzív  alkalmazkodás</a:t>
            </a:r>
            <a:endParaRPr lang="hu-HU" dirty="0"/>
          </a:p>
          <a:p>
            <a:pPr lvl="2"/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0191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Munkaerő-piaci egyensúly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576064"/>
            <a:ext cx="9144000" cy="6237312"/>
          </a:xfrm>
        </p:spPr>
        <p:txBody>
          <a:bodyPr>
            <a:normAutofit/>
          </a:bodyPr>
          <a:lstStyle/>
          <a:p>
            <a:r>
              <a:rPr lang="hu-HU" b="1" dirty="0" smtClean="0"/>
              <a:t>Szakszervezet</a:t>
            </a:r>
            <a:r>
              <a:rPr lang="hu-HU" dirty="0" smtClean="0"/>
              <a:t>ek alakulásának körülményei</a:t>
            </a:r>
          </a:p>
          <a:p>
            <a:pPr lvl="1"/>
            <a:r>
              <a:rPr lang="hu-HU" dirty="0" smtClean="0"/>
              <a:t>Szakszervezetesedés hasznai, áldozatai</a:t>
            </a:r>
          </a:p>
          <a:p>
            <a:pPr lvl="2"/>
            <a:r>
              <a:rPr lang="hu-HU" dirty="0" smtClean="0"/>
              <a:t>Nagyobb kialkudott bér -&gt; foglalkoztatottsági veszteség</a:t>
            </a:r>
            <a:endParaRPr lang="hu-HU" dirty="0"/>
          </a:p>
          <a:p>
            <a:pPr lvl="2"/>
            <a:r>
              <a:rPr lang="hu-HU" dirty="0"/>
              <a:t>Munkanélkülivé </a:t>
            </a:r>
            <a:r>
              <a:rPr lang="hu-HU" dirty="0" smtClean="0"/>
              <a:t>válás, és </a:t>
            </a:r>
            <a:r>
              <a:rPr lang="hu-HU" dirty="0" err="1" smtClean="0"/>
              <a:t>újraelhelyezkedés</a:t>
            </a:r>
            <a:r>
              <a:rPr lang="hu-HU" dirty="0" smtClean="0"/>
              <a:t> valószínűsége</a:t>
            </a:r>
          </a:p>
          <a:p>
            <a:pPr lvl="2"/>
            <a:r>
              <a:rPr lang="hu-HU" dirty="0" smtClean="0"/>
              <a:t>Továbbra is </a:t>
            </a:r>
            <a:r>
              <a:rPr lang="hu-HU" dirty="0" err="1" smtClean="0"/>
              <a:t>foglalkozt</a:t>
            </a:r>
            <a:r>
              <a:rPr lang="hu-HU" dirty="0" smtClean="0"/>
              <a:t>. megemelkedett bére, jobb körülményei</a:t>
            </a:r>
          </a:p>
          <a:p>
            <a:pPr lvl="1"/>
            <a:r>
              <a:rPr lang="hu-HU" dirty="0" smtClean="0"/>
              <a:t>Stratégiák</a:t>
            </a:r>
          </a:p>
          <a:p>
            <a:pPr lvl="2"/>
            <a:r>
              <a:rPr lang="hu-HU" dirty="0"/>
              <a:t>A szakszervezetek nagyobb béremelkedést érnek el tagjaiknak rugalmatlan munkaerő-keresleti görbéjű piacokon.</a:t>
            </a:r>
          </a:p>
          <a:p>
            <a:pPr lvl="2"/>
            <a:r>
              <a:rPr lang="hu-HU" dirty="0"/>
              <a:t>Olyan lépéseket igyekeznek tenni, amelyek csökkentik a tagjaik szolgáltatásai iránti kereslet bérrugalmasságát.</a:t>
            </a:r>
          </a:p>
          <a:p>
            <a:pPr lvl="2"/>
            <a:r>
              <a:rPr lang="hu-HU" dirty="0"/>
              <a:t>Feltehetően először azokon a piacokon törekszenek a dolgozók megszervezésére, amelyeken a munkaerő-keresleti görbe rugalmatlan (mivel ezeken a piacokon nagyobb a szakszervezetesedés potenciális hozadéka). </a:t>
            </a:r>
          </a:p>
          <a:p>
            <a:pPr lvl="1"/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3383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Modelljeink feltevései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Piaci verseny</a:t>
            </a:r>
          </a:p>
          <a:p>
            <a:pPr lvl="1"/>
            <a:r>
              <a:rPr lang="hu-HU" dirty="0" smtClean="0"/>
              <a:t>A piacok megtisztulnak</a:t>
            </a:r>
          </a:p>
          <a:p>
            <a:pPr lvl="1"/>
            <a:r>
              <a:rPr lang="hu-HU" dirty="0" smtClean="0"/>
              <a:t>Ker. és kín. </a:t>
            </a:r>
            <a:r>
              <a:rPr lang="hu-HU" dirty="0"/>
              <a:t>h</a:t>
            </a:r>
            <a:r>
              <a:rPr lang="hu-HU" dirty="0" smtClean="0"/>
              <a:t>atározza meg egyensúlyi árat és </a:t>
            </a:r>
            <a:r>
              <a:rPr lang="hu-HU" dirty="0" err="1" smtClean="0"/>
              <a:t>menny.-t</a:t>
            </a:r>
            <a:endParaRPr lang="hu-HU" dirty="0" smtClean="0"/>
          </a:p>
          <a:p>
            <a:pPr lvl="1"/>
            <a:r>
              <a:rPr lang="hu-HU" dirty="0" smtClean="0"/>
              <a:t>Ha verseny van az erőforrásokért egy elfogadott ár lesz</a:t>
            </a:r>
          </a:p>
          <a:p>
            <a:pPr lvl="2"/>
            <a:r>
              <a:rPr lang="hu-HU" dirty="0" smtClean="0"/>
              <a:t>Ezzel szembesül minden kereső, ez alatt nem fog kapni semmit</a:t>
            </a:r>
          </a:p>
          <a:p>
            <a:pPr lvl="2"/>
            <a:r>
              <a:rPr lang="hu-HU" dirty="0" smtClean="0"/>
              <a:t>E fölött miért is venne?</a:t>
            </a:r>
          </a:p>
          <a:p>
            <a:pPr lvl="1"/>
            <a:r>
              <a:rPr lang="hu-HU" dirty="0" smtClean="0"/>
              <a:t>Zéró profit (milyen értelemben?)</a:t>
            </a:r>
          </a:p>
          <a:p>
            <a:pPr lvl="1"/>
            <a:r>
              <a:rPr lang="hu-HU" dirty="0" smtClean="0"/>
              <a:t>Fontos feltevések</a:t>
            </a:r>
          </a:p>
          <a:p>
            <a:pPr lvl="2"/>
            <a:r>
              <a:rPr lang="hu-HU" dirty="0" smtClean="0"/>
              <a:t>Nincs információs aszimmetria, és súrlódás</a:t>
            </a:r>
          </a:p>
          <a:p>
            <a:pPr lvl="2"/>
            <a:r>
              <a:rPr lang="hu-HU" dirty="0" smtClean="0"/>
              <a:t>Nincs kontrakciós költség és bizonytalanság</a:t>
            </a:r>
          </a:p>
          <a:p>
            <a:pPr lvl="2"/>
            <a:r>
              <a:rPr lang="hu-HU" dirty="0" smtClean="0"/>
              <a:t>A kereslet és kínálat egységei egyformák</a:t>
            </a:r>
          </a:p>
          <a:p>
            <a:r>
              <a:rPr lang="hu-HU" dirty="0" smtClean="0"/>
              <a:t>Időnként megnézzük a versenyhiányos esetet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Módszertani alapok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Határköltség és határhaszon</a:t>
            </a:r>
          </a:p>
          <a:p>
            <a:pPr lvl="1"/>
            <a:r>
              <a:rPr lang="hu-HU" dirty="0" smtClean="0"/>
              <a:t>Döntés a határon: ha egy kicsit változtatok a paramétereken vagy magatartásomon, mi lesz a következménye.</a:t>
            </a:r>
          </a:p>
          <a:p>
            <a:pPr lvl="1"/>
            <a:r>
              <a:rPr lang="hu-HU" dirty="0" smtClean="0"/>
              <a:t>Parciális elemzés: a sok dolog közül csak egyen változtatok, a többit békén hagyom.</a:t>
            </a:r>
          </a:p>
          <a:p>
            <a:pPr lvl="1"/>
            <a:r>
              <a:rPr lang="hu-HU" dirty="0" smtClean="0"/>
              <a:t>Ilyen szemmel nézve tehát:</a:t>
            </a:r>
          </a:p>
          <a:p>
            <a:pPr lvl="2"/>
            <a:r>
              <a:rPr lang="hu-HU" dirty="0" smtClean="0"/>
              <a:t>Határköltség: ha a költségek egyik tényezőjét picit megemelem (pl. egy egységgel) akkor mennyi többletköltségem lesz.</a:t>
            </a:r>
          </a:p>
          <a:p>
            <a:pPr lvl="2"/>
            <a:r>
              <a:rPr lang="hu-HU" dirty="0" smtClean="0"/>
              <a:t>Határbevétel: ha a bevétel egyik tényezőjének mennyiségét picit megnövelem, akkor mennyi többlethasznom lesz.</a:t>
            </a:r>
          </a:p>
          <a:p>
            <a:r>
              <a:rPr lang="hu-HU" dirty="0" smtClean="0"/>
              <a:t>Szereplők célja a hasznosság maximalizálása</a:t>
            </a:r>
          </a:p>
          <a:p>
            <a:pPr lvl="1"/>
            <a:r>
              <a:rPr lang="hu-HU" dirty="0" smtClean="0"/>
              <a:t>A hasznosság szereplőről-szereplőre más és más lehet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vállalat viselkedése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Vállalatnál a hasznot a profittal mérjük</a:t>
            </a:r>
          </a:p>
          <a:p>
            <a:r>
              <a:rPr lang="hu-HU" dirty="0" smtClean="0"/>
              <a:t>Amiről dönt:</a:t>
            </a:r>
          </a:p>
          <a:p>
            <a:pPr lvl="1"/>
            <a:r>
              <a:rPr lang="hu-HU" dirty="0"/>
              <a:t>Munka: a munkások száma, ledolgozott óraszám</a:t>
            </a:r>
          </a:p>
          <a:p>
            <a:pPr lvl="1"/>
            <a:r>
              <a:rPr lang="hu-HU" dirty="0"/>
              <a:t>Tőke: telep, gépek, szabadalom, kiváltságok, </a:t>
            </a:r>
            <a:r>
              <a:rPr lang="hu-HU" dirty="0" smtClean="0"/>
              <a:t>know-how</a:t>
            </a:r>
          </a:p>
          <a:p>
            <a:r>
              <a:rPr lang="hu-HU" dirty="0" smtClean="0"/>
              <a:t>Profit maxim. eljárás: döntés a határon, parciálisan</a:t>
            </a:r>
          </a:p>
          <a:p>
            <a:pPr lvl="1"/>
            <a:r>
              <a:rPr lang="hu-HU" dirty="0" smtClean="0"/>
              <a:t>A bevétel és költség különbségét növeli, amíg lehet</a:t>
            </a:r>
          </a:p>
          <a:p>
            <a:pPr lvl="1"/>
            <a:r>
              <a:rPr lang="hu-HU" dirty="0" smtClean="0"/>
              <a:t>Mi lehet közös tényezője R-nek és C-nek? Pl. munkaerő</a:t>
            </a:r>
          </a:p>
          <a:p>
            <a:pPr lvl="1"/>
            <a:r>
              <a:rPr lang="hu-HU" dirty="0" smtClean="0"/>
              <a:t>Ha felvesz, még egy munkavégzőt, akkor az így megképződött többlettermelést veti össze a bérköltség emelkedésével.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munkás viselkedése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Hasznosság maximalizálás</a:t>
            </a:r>
          </a:p>
          <a:p>
            <a:pPr lvl="1"/>
            <a:r>
              <a:rPr lang="hu-HU" dirty="0" smtClean="0"/>
              <a:t>A vállalaton túl most nézzük meg az embert</a:t>
            </a:r>
          </a:p>
          <a:p>
            <a:pPr lvl="1"/>
            <a:r>
              <a:rPr lang="hu-HU" dirty="0" smtClean="0"/>
              <a:t>Hasznosságához hozzájárul:</a:t>
            </a:r>
          </a:p>
          <a:p>
            <a:pPr lvl="2"/>
            <a:r>
              <a:rPr lang="hu-HU" dirty="0" smtClean="0"/>
              <a:t>Pénz (fogyasztás): aminek segítségével hatékony és kiterjedt piacokon mindenfélét beszerezhet</a:t>
            </a:r>
          </a:p>
          <a:p>
            <a:pPr lvl="2"/>
            <a:r>
              <a:rPr lang="hu-HU" dirty="0" smtClean="0"/>
              <a:t>Szabadidő: élvezheti a megvásárolt jószágok működését és hatását, élvezheti a meg nem vásárolható jószágokat is</a:t>
            </a:r>
          </a:p>
          <a:p>
            <a:pPr lvl="1"/>
            <a:r>
              <a:rPr lang="hu-HU" dirty="0" smtClean="0"/>
              <a:t>Vannak tulajdonságai és képességei:</a:t>
            </a:r>
          </a:p>
          <a:p>
            <a:pPr lvl="2"/>
            <a:r>
              <a:rPr lang="hu-HU" dirty="0" smtClean="0"/>
              <a:t>Képes munkát végezni, amiért cserébe pénzt kap</a:t>
            </a:r>
          </a:p>
          <a:p>
            <a:pPr lvl="2"/>
            <a:r>
              <a:rPr lang="hu-HU" dirty="0" smtClean="0"/>
              <a:t>Mindenkinek más mértékben járul hozzá hasznosságához a fenti két tényező</a:t>
            </a:r>
          </a:p>
          <a:p>
            <a:pPr lvl="1"/>
            <a:r>
              <a:rPr lang="hu-HU" dirty="0" smtClean="0"/>
              <a:t>Maximalizálási eljárás, szintén határon és parciálisan</a:t>
            </a:r>
          </a:p>
          <a:p>
            <a:pPr lvl="2"/>
            <a:r>
              <a:rPr lang="hu-HU" dirty="0" smtClean="0"/>
              <a:t>Ha egy órával kevesebbet dolgozom, akkor milyen jó, mert lesz egy kis szabadidőm, viszont elszalasztok munkajövedelmet …</a:t>
            </a:r>
          </a:p>
          <a:p>
            <a:pPr lvl="2"/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munkás viselkedése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ember, mint munkás korlátai és kívánalmai</a:t>
            </a:r>
          </a:p>
          <a:p>
            <a:pPr lvl="1"/>
            <a:r>
              <a:rPr lang="hu-HU" dirty="0"/>
              <a:t>A</a:t>
            </a:r>
            <a:r>
              <a:rPr lang="hu-HU" dirty="0" smtClean="0"/>
              <a:t> költségvetési korlát</a:t>
            </a:r>
          </a:p>
          <a:p>
            <a:pPr lvl="2"/>
            <a:r>
              <a:rPr lang="hu-HU" dirty="0" smtClean="0"/>
              <a:t>Egy nap maximum 12 órát tudok dolgozni, mert kell idő pihenésre, utazásra és alvásra is.</a:t>
            </a:r>
          </a:p>
          <a:p>
            <a:pPr lvl="2"/>
            <a:r>
              <a:rPr lang="hu-HU" dirty="0" smtClean="0"/>
              <a:t>Ha 12 órát dolgozom, akkor nincs szabadidőm, de a lehető legtöbbet keresem.</a:t>
            </a:r>
          </a:p>
          <a:p>
            <a:pPr lvl="2"/>
            <a:r>
              <a:rPr lang="hu-HU" dirty="0" smtClean="0"/>
              <a:t>Ha 12 órát szabadon töltök, akkor csupa jó dologgal tudok foglalkozni, viszont … (lásd adott ország szociális intézkedéseit)</a:t>
            </a:r>
          </a:p>
          <a:p>
            <a:pPr lvl="1"/>
            <a:r>
              <a:rPr lang="hu-HU" dirty="0"/>
              <a:t>A</a:t>
            </a:r>
            <a:r>
              <a:rPr lang="hu-HU" dirty="0" smtClean="0"/>
              <a:t> preferenciák</a:t>
            </a:r>
          </a:p>
          <a:p>
            <a:pPr lvl="2"/>
            <a:r>
              <a:rPr lang="hu-HU" dirty="0" smtClean="0"/>
              <a:t>Én egy olyan ember vagyok, aki egész nap a hobbijának élne, és nem baj ha csak egy viskót tudok fenntartani.</a:t>
            </a:r>
          </a:p>
          <a:p>
            <a:pPr lvl="2"/>
            <a:r>
              <a:rPr lang="hu-HU" dirty="0" smtClean="0"/>
              <a:t>Én egy olyan ember vagyok, aki egy villára vágyik a Széchenyi hegyen, és kevésbé számítanak szabadidő, család, és barátok.</a:t>
            </a:r>
          </a:p>
          <a:p>
            <a:pPr lvl="2"/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Munkaerő-kereslet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Termelő vállalatra fókuszálunk</a:t>
            </a:r>
          </a:p>
          <a:p>
            <a:r>
              <a:rPr lang="hu-HU" dirty="0" smtClean="0"/>
              <a:t>Kiinduló feltevések összefoglalva</a:t>
            </a:r>
          </a:p>
          <a:p>
            <a:pPr lvl="1"/>
            <a:r>
              <a:rPr lang="hu-HU" dirty="0" smtClean="0"/>
              <a:t>Keresletet támaszt a munkások és tőke a iránt</a:t>
            </a:r>
          </a:p>
          <a:p>
            <a:pPr lvl="1"/>
            <a:r>
              <a:rPr lang="hu-HU" dirty="0" smtClean="0"/>
              <a:t>A munka- és tőkepiacon egyezkedik</a:t>
            </a:r>
          </a:p>
          <a:p>
            <a:pPr lvl="1"/>
            <a:r>
              <a:rPr lang="hu-HU" dirty="0" smtClean="0"/>
              <a:t>Rövid távon csak munkában alkalmazkodhat</a:t>
            </a:r>
          </a:p>
          <a:p>
            <a:pPr lvl="1"/>
            <a:r>
              <a:rPr lang="hu-HU" dirty="0" smtClean="0"/>
              <a:t>Hosszú távon tőkében is</a:t>
            </a:r>
          </a:p>
          <a:p>
            <a:pPr lvl="1"/>
            <a:r>
              <a:rPr lang="hu-HU" dirty="0" smtClean="0"/>
              <a:t>Profitmaximalizáló</a:t>
            </a:r>
          </a:p>
          <a:p>
            <a:pPr lvl="1"/>
            <a:r>
              <a:rPr lang="hu-HU" dirty="0" smtClean="0"/>
              <a:t>Alapértelmezetten a piacok versenyzőek</a:t>
            </a:r>
          </a:p>
          <a:p>
            <a:pPr lvl="1"/>
            <a:r>
              <a:rPr lang="hu-HU" dirty="0" smtClean="0"/>
              <a:t>Vizsgálatainkat a határon végezzük és parciálisan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563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1977</Words>
  <Application>Microsoft Office PowerPoint</Application>
  <PresentationFormat>Diavetítés a képernyőre (4:3 oldalarány)</PresentationFormat>
  <Paragraphs>378</Paragraphs>
  <Slides>36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36</vt:i4>
      </vt:variant>
    </vt:vector>
  </HeadingPairs>
  <TitlesOfParts>
    <vt:vector size="42" baseType="lpstr">
      <vt:lpstr>Arial</vt:lpstr>
      <vt:lpstr>Calibri</vt:lpstr>
      <vt:lpstr>Times New Roman</vt:lpstr>
      <vt:lpstr>Wingdings</vt:lpstr>
      <vt:lpstr>Office-téma</vt:lpstr>
      <vt:lpstr>Equation</vt:lpstr>
      <vt:lpstr>PowerPoint bemutató</vt:lpstr>
      <vt:lpstr>Elérhetőségek, témák, irodalom</vt:lpstr>
      <vt:lpstr>Modellezés</vt:lpstr>
      <vt:lpstr>Modelljeink feltevései</vt:lpstr>
      <vt:lpstr>Módszertani alapok</vt:lpstr>
      <vt:lpstr>A vállalat viselkedése</vt:lpstr>
      <vt:lpstr>A munkás viselkedése</vt:lpstr>
      <vt:lpstr>A munkás viselkedése</vt:lpstr>
      <vt:lpstr>Munkaerő-kereslet</vt:lpstr>
      <vt:lpstr>Munkaerő-kereslet</vt:lpstr>
      <vt:lpstr>Munkaerő-kereslet</vt:lpstr>
      <vt:lpstr>Munkaerő-kereslet</vt:lpstr>
      <vt:lpstr>Munkaerő-kereslet</vt:lpstr>
      <vt:lpstr>Munkaerő-kereslet</vt:lpstr>
      <vt:lpstr>Munkaerő-kereslet</vt:lpstr>
      <vt:lpstr>Munkaerő-kereslet</vt:lpstr>
      <vt:lpstr>Munkaerő-kereslet</vt:lpstr>
      <vt:lpstr>Munkaerő-kereslet</vt:lpstr>
      <vt:lpstr>Munkaerő-kereslet</vt:lpstr>
      <vt:lpstr>Munkaerő-kereslet (1. Példa)</vt:lpstr>
      <vt:lpstr>Munkaerő-kereslet (2. Példa)</vt:lpstr>
      <vt:lpstr>Munkaerő-kereslet (3. Példa)</vt:lpstr>
      <vt:lpstr>Munkaerő-kínálat</vt:lpstr>
      <vt:lpstr>Munkaerő-kínálat</vt:lpstr>
      <vt:lpstr>Munkaerő-kínálat</vt:lpstr>
      <vt:lpstr>Munkaerő-kínálat</vt:lpstr>
      <vt:lpstr>Munkaerő-kínálat</vt:lpstr>
      <vt:lpstr>Munkaerő-kínálat</vt:lpstr>
      <vt:lpstr>Munkaerő-kínálat, és -kereslet</vt:lpstr>
      <vt:lpstr>Munkaerő-kínálat (1. Példa)</vt:lpstr>
      <vt:lpstr>Munkaerő-piaci egyensúly</vt:lpstr>
      <vt:lpstr>Munkaerő-piaci egyensúly</vt:lpstr>
      <vt:lpstr>Munkaerő-piaci egyensúly</vt:lpstr>
      <vt:lpstr>Munkaerő-piaci egyensúly</vt:lpstr>
      <vt:lpstr>Munkaerő-piaci egyensúly</vt:lpstr>
      <vt:lpstr>Munkaerő-piaci egyensúly</vt:lpstr>
    </vt:vector>
  </TitlesOfParts>
  <Company>KD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Bna</cp:lastModifiedBy>
  <cp:revision>220</cp:revision>
  <dcterms:created xsi:type="dcterms:W3CDTF">2014-09-10T08:43:05Z</dcterms:created>
  <dcterms:modified xsi:type="dcterms:W3CDTF">2023-10-04T16:26:48Z</dcterms:modified>
</cp:coreProperties>
</file>